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7" r:id="rId2"/>
    <p:sldId id="259" r:id="rId3"/>
    <p:sldId id="258" r:id="rId4"/>
    <p:sldId id="266" r:id="rId5"/>
    <p:sldId id="262" r:id="rId6"/>
    <p:sldId id="263" r:id="rId7"/>
    <p:sldId id="264" r:id="rId8"/>
    <p:sldId id="260" r:id="rId9"/>
    <p:sldId id="261" r:id="rId10"/>
    <p:sldId id="269" r:id="rId11"/>
    <p:sldId id="265" r:id="rId12"/>
    <p:sldId id="267" r:id="rId13"/>
    <p:sldId id="268"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99"/>
    <a:srgbClr val="FF505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94660"/>
  </p:normalViewPr>
  <p:slideViewPr>
    <p:cSldViewPr snapToGrid="0">
      <p:cViewPr>
        <p:scale>
          <a:sx n="54" d="100"/>
          <a:sy n="54" d="100"/>
        </p:scale>
        <p:origin x="1148" y="3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2.png>
</file>

<file path=ppt/media/image3.jpeg>
</file>

<file path=ppt/media/image4.pn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355985-A146-4C40-979E-034C6CB5E24F}" type="datetimeFigureOut">
              <a:rPr lang="en-IN" smtClean="0"/>
              <a:t>19-12-2024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5DE1BB-0A01-457B-ABF1-7187F1C0302B}" type="slidenum">
              <a:rPr lang="en-IN" smtClean="0"/>
              <a:t>‹#›</a:t>
            </a:fld>
            <a:endParaRPr lang="en-IN"/>
          </a:p>
        </p:txBody>
      </p:sp>
    </p:spTree>
    <p:extLst>
      <p:ext uri="{BB962C8B-B14F-4D97-AF65-F5344CB8AC3E}">
        <p14:creationId xmlns:p14="http://schemas.microsoft.com/office/powerpoint/2010/main" val="15815070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895DE1BB-0A01-457B-ABF1-7187F1C0302B}" type="slidenum">
              <a:rPr lang="en-IN" smtClean="0"/>
              <a:t>11</a:t>
            </a:fld>
            <a:endParaRPr lang="en-IN"/>
          </a:p>
        </p:txBody>
      </p:sp>
    </p:spTree>
    <p:extLst>
      <p:ext uri="{BB962C8B-B14F-4D97-AF65-F5344CB8AC3E}">
        <p14:creationId xmlns:p14="http://schemas.microsoft.com/office/powerpoint/2010/main" val="41474675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895DE1BB-0A01-457B-ABF1-7187F1C0302B}" type="slidenum">
              <a:rPr lang="en-IN" smtClean="0"/>
              <a:t>13</a:t>
            </a:fld>
            <a:endParaRPr lang="en-IN"/>
          </a:p>
        </p:txBody>
      </p:sp>
    </p:spTree>
    <p:extLst>
      <p:ext uri="{BB962C8B-B14F-4D97-AF65-F5344CB8AC3E}">
        <p14:creationId xmlns:p14="http://schemas.microsoft.com/office/powerpoint/2010/main" val="42495660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9575-702E-212A-7E6A-B6AA5B0ED54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2015588-7442-FFC0-4297-B9C38A33FD9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2047123-F5C4-C230-FF11-1FBC2836B183}"/>
              </a:ext>
            </a:extLst>
          </p:cNvPr>
          <p:cNvSpPr>
            <a:spLocks noGrp="1"/>
          </p:cNvSpPr>
          <p:nvPr>
            <p:ph type="dt" sz="half" idx="10"/>
          </p:nvPr>
        </p:nvSpPr>
        <p:spPr/>
        <p:txBody>
          <a:bodyPr/>
          <a:lstStyle/>
          <a:p>
            <a:fld id="{9FE6CA51-5FDC-457B-AFEE-091E801F3A97}" type="datetimeFigureOut">
              <a:rPr lang="en-IN" smtClean="0"/>
              <a:t>19-12-2024</a:t>
            </a:fld>
            <a:endParaRPr lang="en-IN"/>
          </a:p>
        </p:txBody>
      </p:sp>
      <p:sp>
        <p:nvSpPr>
          <p:cNvPr id="5" name="Footer Placeholder 4">
            <a:extLst>
              <a:ext uri="{FF2B5EF4-FFF2-40B4-BE49-F238E27FC236}">
                <a16:creationId xmlns:a16="http://schemas.microsoft.com/office/drawing/2014/main" id="{BCE139CC-101D-06D0-B2B3-03F7E87B9AB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C356DB0-4F65-E7C3-EB3B-9DDA17BD4A69}"/>
              </a:ext>
            </a:extLst>
          </p:cNvPr>
          <p:cNvSpPr>
            <a:spLocks noGrp="1"/>
          </p:cNvSpPr>
          <p:nvPr>
            <p:ph type="sldNum" sz="quarter" idx="12"/>
          </p:nvPr>
        </p:nvSpPr>
        <p:spPr/>
        <p:txBody>
          <a:bodyPr/>
          <a:lstStyle/>
          <a:p>
            <a:fld id="{C09051D0-0B30-4C97-AFC4-FA56FD44D93A}" type="slidenum">
              <a:rPr lang="en-IN" smtClean="0"/>
              <a:t>‹#›</a:t>
            </a:fld>
            <a:endParaRPr lang="en-IN"/>
          </a:p>
        </p:txBody>
      </p:sp>
    </p:spTree>
    <p:extLst>
      <p:ext uri="{BB962C8B-B14F-4D97-AF65-F5344CB8AC3E}">
        <p14:creationId xmlns:p14="http://schemas.microsoft.com/office/powerpoint/2010/main" val="37991405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F9370-DDAD-71E7-B517-EFA58B03A1D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BC5EFB1-5D2A-B076-D3D2-C2DEB8BCB5A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114A3A4-43EE-664D-D0C8-1DEE175BAC06}"/>
              </a:ext>
            </a:extLst>
          </p:cNvPr>
          <p:cNvSpPr>
            <a:spLocks noGrp="1"/>
          </p:cNvSpPr>
          <p:nvPr>
            <p:ph type="dt" sz="half" idx="10"/>
          </p:nvPr>
        </p:nvSpPr>
        <p:spPr/>
        <p:txBody>
          <a:bodyPr/>
          <a:lstStyle/>
          <a:p>
            <a:fld id="{9FE6CA51-5FDC-457B-AFEE-091E801F3A97}" type="datetimeFigureOut">
              <a:rPr lang="en-IN" smtClean="0"/>
              <a:t>19-12-2024</a:t>
            </a:fld>
            <a:endParaRPr lang="en-IN"/>
          </a:p>
        </p:txBody>
      </p:sp>
      <p:sp>
        <p:nvSpPr>
          <p:cNvPr id="5" name="Footer Placeholder 4">
            <a:extLst>
              <a:ext uri="{FF2B5EF4-FFF2-40B4-BE49-F238E27FC236}">
                <a16:creationId xmlns:a16="http://schemas.microsoft.com/office/drawing/2014/main" id="{026E551D-6E0C-9CAA-F786-3E7F99EEDCD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2D6A45C-A8C9-26ED-E632-E75603B48F03}"/>
              </a:ext>
            </a:extLst>
          </p:cNvPr>
          <p:cNvSpPr>
            <a:spLocks noGrp="1"/>
          </p:cNvSpPr>
          <p:nvPr>
            <p:ph type="sldNum" sz="quarter" idx="12"/>
          </p:nvPr>
        </p:nvSpPr>
        <p:spPr/>
        <p:txBody>
          <a:bodyPr/>
          <a:lstStyle/>
          <a:p>
            <a:fld id="{C09051D0-0B30-4C97-AFC4-FA56FD44D93A}" type="slidenum">
              <a:rPr lang="en-IN" smtClean="0"/>
              <a:t>‹#›</a:t>
            </a:fld>
            <a:endParaRPr lang="en-IN"/>
          </a:p>
        </p:txBody>
      </p:sp>
    </p:spTree>
    <p:extLst>
      <p:ext uri="{BB962C8B-B14F-4D97-AF65-F5344CB8AC3E}">
        <p14:creationId xmlns:p14="http://schemas.microsoft.com/office/powerpoint/2010/main" val="12606872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DB96E34-8D9B-CADA-D348-90720CBC9FB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8FF7D7D-62A3-65E2-79F6-1E0E8A3DF32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18032E5-9E65-5041-1E91-4157B2398498}"/>
              </a:ext>
            </a:extLst>
          </p:cNvPr>
          <p:cNvSpPr>
            <a:spLocks noGrp="1"/>
          </p:cNvSpPr>
          <p:nvPr>
            <p:ph type="dt" sz="half" idx="10"/>
          </p:nvPr>
        </p:nvSpPr>
        <p:spPr/>
        <p:txBody>
          <a:bodyPr/>
          <a:lstStyle/>
          <a:p>
            <a:fld id="{9FE6CA51-5FDC-457B-AFEE-091E801F3A97}" type="datetimeFigureOut">
              <a:rPr lang="en-IN" smtClean="0"/>
              <a:t>19-12-2024</a:t>
            </a:fld>
            <a:endParaRPr lang="en-IN"/>
          </a:p>
        </p:txBody>
      </p:sp>
      <p:sp>
        <p:nvSpPr>
          <p:cNvPr id="5" name="Footer Placeholder 4">
            <a:extLst>
              <a:ext uri="{FF2B5EF4-FFF2-40B4-BE49-F238E27FC236}">
                <a16:creationId xmlns:a16="http://schemas.microsoft.com/office/drawing/2014/main" id="{BF8A5D4E-503B-1276-528F-ADE73CD7426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82889C2-5064-AB9B-A12F-53800B451E34}"/>
              </a:ext>
            </a:extLst>
          </p:cNvPr>
          <p:cNvSpPr>
            <a:spLocks noGrp="1"/>
          </p:cNvSpPr>
          <p:nvPr>
            <p:ph type="sldNum" sz="quarter" idx="12"/>
          </p:nvPr>
        </p:nvSpPr>
        <p:spPr/>
        <p:txBody>
          <a:bodyPr/>
          <a:lstStyle/>
          <a:p>
            <a:fld id="{C09051D0-0B30-4C97-AFC4-FA56FD44D93A}" type="slidenum">
              <a:rPr lang="en-IN" smtClean="0"/>
              <a:t>‹#›</a:t>
            </a:fld>
            <a:endParaRPr lang="en-IN"/>
          </a:p>
        </p:txBody>
      </p:sp>
    </p:spTree>
    <p:extLst>
      <p:ext uri="{BB962C8B-B14F-4D97-AF65-F5344CB8AC3E}">
        <p14:creationId xmlns:p14="http://schemas.microsoft.com/office/powerpoint/2010/main" val="13931605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14534-3852-4C7A-6D26-F21B494BC22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BCF180F-CC01-44CF-C552-8BC9BB4B0AE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7438C31-5C24-BDEB-80A4-0B62548EC14A}"/>
              </a:ext>
            </a:extLst>
          </p:cNvPr>
          <p:cNvSpPr>
            <a:spLocks noGrp="1"/>
          </p:cNvSpPr>
          <p:nvPr>
            <p:ph type="dt" sz="half" idx="10"/>
          </p:nvPr>
        </p:nvSpPr>
        <p:spPr/>
        <p:txBody>
          <a:bodyPr/>
          <a:lstStyle/>
          <a:p>
            <a:fld id="{9FE6CA51-5FDC-457B-AFEE-091E801F3A97}" type="datetimeFigureOut">
              <a:rPr lang="en-IN" smtClean="0"/>
              <a:t>19-12-2024</a:t>
            </a:fld>
            <a:endParaRPr lang="en-IN"/>
          </a:p>
        </p:txBody>
      </p:sp>
      <p:sp>
        <p:nvSpPr>
          <p:cNvPr id="5" name="Footer Placeholder 4">
            <a:extLst>
              <a:ext uri="{FF2B5EF4-FFF2-40B4-BE49-F238E27FC236}">
                <a16:creationId xmlns:a16="http://schemas.microsoft.com/office/drawing/2014/main" id="{BF1261B8-5D3B-D9AE-21E6-7FCACD10050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153D02C-442D-F4EE-4EB7-F0ED13A456D4}"/>
              </a:ext>
            </a:extLst>
          </p:cNvPr>
          <p:cNvSpPr>
            <a:spLocks noGrp="1"/>
          </p:cNvSpPr>
          <p:nvPr>
            <p:ph type="sldNum" sz="quarter" idx="12"/>
          </p:nvPr>
        </p:nvSpPr>
        <p:spPr/>
        <p:txBody>
          <a:bodyPr/>
          <a:lstStyle/>
          <a:p>
            <a:fld id="{C09051D0-0B30-4C97-AFC4-FA56FD44D93A}" type="slidenum">
              <a:rPr lang="en-IN" smtClean="0"/>
              <a:t>‹#›</a:t>
            </a:fld>
            <a:endParaRPr lang="en-IN"/>
          </a:p>
        </p:txBody>
      </p:sp>
    </p:spTree>
    <p:extLst>
      <p:ext uri="{BB962C8B-B14F-4D97-AF65-F5344CB8AC3E}">
        <p14:creationId xmlns:p14="http://schemas.microsoft.com/office/powerpoint/2010/main" val="3393067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C584D-6469-B478-A96B-229414D58F4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347BFD6-B324-97F5-6ED4-065AA22B1C0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A45389C-4196-5C16-14CC-0FD8A4D6748A}"/>
              </a:ext>
            </a:extLst>
          </p:cNvPr>
          <p:cNvSpPr>
            <a:spLocks noGrp="1"/>
          </p:cNvSpPr>
          <p:nvPr>
            <p:ph type="dt" sz="half" idx="10"/>
          </p:nvPr>
        </p:nvSpPr>
        <p:spPr/>
        <p:txBody>
          <a:bodyPr/>
          <a:lstStyle/>
          <a:p>
            <a:fld id="{9FE6CA51-5FDC-457B-AFEE-091E801F3A97}" type="datetimeFigureOut">
              <a:rPr lang="en-IN" smtClean="0"/>
              <a:t>19-12-2024</a:t>
            </a:fld>
            <a:endParaRPr lang="en-IN"/>
          </a:p>
        </p:txBody>
      </p:sp>
      <p:sp>
        <p:nvSpPr>
          <p:cNvPr id="5" name="Footer Placeholder 4">
            <a:extLst>
              <a:ext uri="{FF2B5EF4-FFF2-40B4-BE49-F238E27FC236}">
                <a16:creationId xmlns:a16="http://schemas.microsoft.com/office/drawing/2014/main" id="{C69BAB7E-51BF-9AB9-3055-48F5FC37767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A26F3C1-99BE-088E-ED43-D2A708AB7D05}"/>
              </a:ext>
            </a:extLst>
          </p:cNvPr>
          <p:cNvSpPr>
            <a:spLocks noGrp="1"/>
          </p:cNvSpPr>
          <p:nvPr>
            <p:ph type="sldNum" sz="quarter" idx="12"/>
          </p:nvPr>
        </p:nvSpPr>
        <p:spPr/>
        <p:txBody>
          <a:bodyPr/>
          <a:lstStyle/>
          <a:p>
            <a:fld id="{C09051D0-0B30-4C97-AFC4-FA56FD44D93A}" type="slidenum">
              <a:rPr lang="en-IN" smtClean="0"/>
              <a:t>‹#›</a:t>
            </a:fld>
            <a:endParaRPr lang="en-IN"/>
          </a:p>
        </p:txBody>
      </p:sp>
    </p:spTree>
    <p:extLst>
      <p:ext uri="{BB962C8B-B14F-4D97-AF65-F5344CB8AC3E}">
        <p14:creationId xmlns:p14="http://schemas.microsoft.com/office/powerpoint/2010/main" val="29104706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D3C86-7B3A-163F-BD02-1F643C063FD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BB99C52-6889-D482-89E7-19AED5F1ED8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09BE0B6-5E28-C900-280B-4961EC9A561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C7245B9-AFB9-DD28-6BAC-DA507F80C0B0}"/>
              </a:ext>
            </a:extLst>
          </p:cNvPr>
          <p:cNvSpPr>
            <a:spLocks noGrp="1"/>
          </p:cNvSpPr>
          <p:nvPr>
            <p:ph type="dt" sz="half" idx="10"/>
          </p:nvPr>
        </p:nvSpPr>
        <p:spPr/>
        <p:txBody>
          <a:bodyPr/>
          <a:lstStyle/>
          <a:p>
            <a:fld id="{9FE6CA51-5FDC-457B-AFEE-091E801F3A97}" type="datetimeFigureOut">
              <a:rPr lang="en-IN" smtClean="0"/>
              <a:t>19-12-2024</a:t>
            </a:fld>
            <a:endParaRPr lang="en-IN"/>
          </a:p>
        </p:txBody>
      </p:sp>
      <p:sp>
        <p:nvSpPr>
          <p:cNvPr id="6" name="Footer Placeholder 5">
            <a:extLst>
              <a:ext uri="{FF2B5EF4-FFF2-40B4-BE49-F238E27FC236}">
                <a16:creationId xmlns:a16="http://schemas.microsoft.com/office/drawing/2014/main" id="{DCEC474E-4039-B704-B697-A4F09059C4B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781B972-0454-CDD7-2A6C-3BE89F22C8C7}"/>
              </a:ext>
            </a:extLst>
          </p:cNvPr>
          <p:cNvSpPr>
            <a:spLocks noGrp="1"/>
          </p:cNvSpPr>
          <p:nvPr>
            <p:ph type="sldNum" sz="quarter" idx="12"/>
          </p:nvPr>
        </p:nvSpPr>
        <p:spPr/>
        <p:txBody>
          <a:bodyPr/>
          <a:lstStyle/>
          <a:p>
            <a:fld id="{C09051D0-0B30-4C97-AFC4-FA56FD44D93A}" type="slidenum">
              <a:rPr lang="en-IN" smtClean="0"/>
              <a:t>‹#›</a:t>
            </a:fld>
            <a:endParaRPr lang="en-IN"/>
          </a:p>
        </p:txBody>
      </p:sp>
    </p:spTree>
    <p:extLst>
      <p:ext uri="{BB962C8B-B14F-4D97-AF65-F5344CB8AC3E}">
        <p14:creationId xmlns:p14="http://schemas.microsoft.com/office/powerpoint/2010/main" val="24398586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9900D-A40F-52FB-94AD-427C900FA68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DCCA211-1EDC-4182-B821-95A493E2F4A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11B91BA-529D-0D23-4768-FE3B74F4BC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F50ADA3-139C-1D1F-3D38-6F35D1B6E51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C3A6835-39A5-10DA-32B2-07A6E12AA14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8F5CF69-F38C-41AE-255F-2AF65407FA74}"/>
              </a:ext>
            </a:extLst>
          </p:cNvPr>
          <p:cNvSpPr>
            <a:spLocks noGrp="1"/>
          </p:cNvSpPr>
          <p:nvPr>
            <p:ph type="dt" sz="half" idx="10"/>
          </p:nvPr>
        </p:nvSpPr>
        <p:spPr/>
        <p:txBody>
          <a:bodyPr/>
          <a:lstStyle/>
          <a:p>
            <a:fld id="{9FE6CA51-5FDC-457B-AFEE-091E801F3A97}" type="datetimeFigureOut">
              <a:rPr lang="en-IN" smtClean="0"/>
              <a:t>19-12-2024</a:t>
            </a:fld>
            <a:endParaRPr lang="en-IN"/>
          </a:p>
        </p:txBody>
      </p:sp>
      <p:sp>
        <p:nvSpPr>
          <p:cNvPr id="8" name="Footer Placeholder 7">
            <a:extLst>
              <a:ext uri="{FF2B5EF4-FFF2-40B4-BE49-F238E27FC236}">
                <a16:creationId xmlns:a16="http://schemas.microsoft.com/office/drawing/2014/main" id="{62442CDD-8088-10F2-3689-56D013C3719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35BF6F2-C2A0-0DD3-662F-50E5C787D766}"/>
              </a:ext>
            </a:extLst>
          </p:cNvPr>
          <p:cNvSpPr>
            <a:spLocks noGrp="1"/>
          </p:cNvSpPr>
          <p:nvPr>
            <p:ph type="sldNum" sz="quarter" idx="12"/>
          </p:nvPr>
        </p:nvSpPr>
        <p:spPr/>
        <p:txBody>
          <a:bodyPr/>
          <a:lstStyle/>
          <a:p>
            <a:fld id="{C09051D0-0B30-4C97-AFC4-FA56FD44D93A}" type="slidenum">
              <a:rPr lang="en-IN" smtClean="0"/>
              <a:t>‹#›</a:t>
            </a:fld>
            <a:endParaRPr lang="en-IN"/>
          </a:p>
        </p:txBody>
      </p:sp>
    </p:spTree>
    <p:extLst>
      <p:ext uri="{BB962C8B-B14F-4D97-AF65-F5344CB8AC3E}">
        <p14:creationId xmlns:p14="http://schemas.microsoft.com/office/powerpoint/2010/main" val="7016973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F0C55-D3C1-7392-5839-D9A7F1E4AFF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55B4B98-828D-5DED-07BC-06381E7DBE5F}"/>
              </a:ext>
            </a:extLst>
          </p:cNvPr>
          <p:cNvSpPr>
            <a:spLocks noGrp="1"/>
          </p:cNvSpPr>
          <p:nvPr>
            <p:ph type="dt" sz="half" idx="10"/>
          </p:nvPr>
        </p:nvSpPr>
        <p:spPr/>
        <p:txBody>
          <a:bodyPr/>
          <a:lstStyle/>
          <a:p>
            <a:fld id="{9FE6CA51-5FDC-457B-AFEE-091E801F3A97}" type="datetimeFigureOut">
              <a:rPr lang="en-IN" smtClean="0"/>
              <a:t>19-12-2024</a:t>
            </a:fld>
            <a:endParaRPr lang="en-IN"/>
          </a:p>
        </p:txBody>
      </p:sp>
      <p:sp>
        <p:nvSpPr>
          <p:cNvPr id="4" name="Footer Placeholder 3">
            <a:extLst>
              <a:ext uri="{FF2B5EF4-FFF2-40B4-BE49-F238E27FC236}">
                <a16:creationId xmlns:a16="http://schemas.microsoft.com/office/drawing/2014/main" id="{908FFA42-00A0-1EAE-70A2-8ECC45BBF50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3C31DB5-CDC2-3577-D3E9-0E6AA2F5DBFB}"/>
              </a:ext>
            </a:extLst>
          </p:cNvPr>
          <p:cNvSpPr>
            <a:spLocks noGrp="1"/>
          </p:cNvSpPr>
          <p:nvPr>
            <p:ph type="sldNum" sz="quarter" idx="12"/>
          </p:nvPr>
        </p:nvSpPr>
        <p:spPr/>
        <p:txBody>
          <a:bodyPr/>
          <a:lstStyle/>
          <a:p>
            <a:fld id="{C09051D0-0B30-4C97-AFC4-FA56FD44D93A}" type="slidenum">
              <a:rPr lang="en-IN" smtClean="0"/>
              <a:t>‹#›</a:t>
            </a:fld>
            <a:endParaRPr lang="en-IN"/>
          </a:p>
        </p:txBody>
      </p:sp>
    </p:spTree>
    <p:extLst>
      <p:ext uri="{BB962C8B-B14F-4D97-AF65-F5344CB8AC3E}">
        <p14:creationId xmlns:p14="http://schemas.microsoft.com/office/powerpoint/2010/main" val="36645527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6A9FA15-06D3-F477-FCBD-C45CD11417F8}"/>
              </a:ext>
            </a:extLst>
          </p:cNvPr>
          <p:cNvSpPr>
            <a:spLocks noGrp="1"/>
          </p:cNvSpPr>
          <p:nvPr>
            <p:ph type="dt" sz="half" idx="10"/>
          </p:nvPr>
        </p:nvSpPr>
        <p:spPr/>
        <p:txBody>
          <a:bodyPr/>
          <a:lstStyle/>
          <a:p>
            <a:fld id="{9FE6CA51-5FDC-457B-AFEE-091E801F3A97}" type="datetimeFigureOut">
              <a:rPr lang="en-IN" smtClean="0"/>
              <a:t>19-12-2024</a:t>
            </a:fld>
            <a:endParaRPr lang="en-IN"/>
          </a:p>
        </p:txBody>
      </p:sp>
      <p:sp>
        <p:nvSpPr>
          <p:cNvPr id="3" name="Footer Placeholder 2">
            <a:extLst>
              <a:ext uri="{FF2B5EF4-FFF2-40B4-BE49-F238E27FC236}">
                <a16:creationId xmlns:a16="http://schemas.microsoft.com/office/drawing/2014/main" id="{4A90C251-1565-1045-A0B4-3C13710725E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657B05F-AFBF-89C7-5972-DFF85DE620A1}"/>
              </a:ext>
            </a:extLst>
          </p:cNvPr>
          <p:cNvSpPr>
            <a:spLocks noGrp="1"/>
          </p:cNvSpPr>
          <p:nvPr>
            <p:ph type="sldNum" sz="quarter" idx="12"/>
          </p:nvPr>
        </p:nvSpPr>
        <p:spPr/>
        <p:txBody>
          <a:bodyPr/>
          <a:lstStyle/>
          <a:p>
            <a:fld id="{C09051D0-0B30-4C97-AFC4-FA56FD44D93A}" type="slidenum">
              <a:rPr lang="en-IN" smtClean="0"/>
              <a:t>‹#›</a:t>
            </a:fld>
            <a:endParaRPr lang="en-IN"/>
          </a:p>
        </p:txBody>
      </p:sp>
    </p:spTree>
    <p:extLst>
      <p:ext uri="{BB962C8B-B14F-4D97-AF65-F5344CB8AC3E}">
        <p14:creationId xmlns:p14="http://schemas.microsoft.com/office/powerpoint/2010/main" val="2700918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DAB0A-2D2B-0B20-5914-69AC56B522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6D3D16D-B2CD-031C-A214-6944A7E1CDE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E3F6A12-F242-D34F-324A-23D32F8AF3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A004FE-FF8F-E178-08C9-89EFF4F58DD4}"/>
              </a:ext>
            </a:extLst>
          </p:cNvPr>
          <p:cNvSpPr>
            <a:spLocks noGrp="1"/>
          </p:cNvSpPr>
          <p:nvPr>
            <p:ph type="dt" sz="half" idx="10"/>
          </p:nvPr>
        </p:nvSpPr>
        <p:spPr/>
        <p:txBody>
          <a:bodyPr/>
          <a:lstStyle/>
          <a:p>
            <a:fld id="{9FE6CA51-5FDC-457B-AFEE-091E801F3A97}" type="datetimeFigureOut">
              <a:rPr lang="en-IN" smtClean="0"/>
              <a:t>19-12-2024</a:t>
            </a:fld>
            <a:endParaRPr lang="en-IN"/>
          </a:p>
        </p:txBody>
      </p:sp>
      <p:sp>
        <p:nvSpPr>
          <p:cNvPr id="6" name="Footer Placeholder 5">
            <a:extLst>
              <a:ext uri="{FF2B5EF4-FFF2-40B4-BE49-F238E27FC236}">
                <a16:creationId xmlns:a16="http://schemas.microsoft.com/office/drawing/2014/main" id="{8EA9BF52-A848-FA6C-65C6-0E495476A82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2CCC73A-36B6-BB69-D934-CCD5D25FF2B7}"/>
              </a:ext>
            </a:extLst>
          </p:cNvPr>
          <p:cNvSpPr>
            <a:spLocks noGrp="1"/>
          </p:cNvSpPr>
          <p:nvPr>
            <p:ph type="sldNum" sz="quarter" idx="12"/>
          </p:nvPr>
        </p:nvSpPr>
        <p:spPr/>
        <p:txBody>
          <a:bodyPr/>
          <a:lstStyle/>
          <a:p>
            <a:fld id="{C09051D0-0B30-4C97-AFC4-FA56FD44D93A}" type="slidenum">
              <a:rPr lang="en-IN" smtClean="0"/>
              <a:t>‹#›</a:t>
            </a:fld>
            <a:endParaRPr lang="en-IN"/>
          </a:p>
        </p:txBody>
      </p:sp>
    </p:spTree>
    <p:extLst>
      <p:ext uri="{BB962C8B-B14F-4D97-AF65-F5344CB8AC3E}">
        <p14:creationId xmlns:p14="http://schemas.microsoft.com/office/powerpoint/2010/main" val="15277899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63F93-C2B5-9DD7-5D3D-45787E9663A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EFE5ADF-9BD0-6596-F6D1-488BB543DF8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7E673AB-7D7F-E06D-4B92-6EF176AFB8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12B7B6-53CC-7F23-83FC-58D972340A36}"/>
              </a:ext>
            </a:extLst>
          </p:cNvPr>
          <p:cNvSpPr>
            <a:spLocks noGrp="1"/>
          </p:cNvSpPr>
          <p:nvPr>
            <p:ph type="dt" sz="half" idx="10"/>
          </p:nvPr>
        </p:nvSpPr>
        <p:spPr/>
        <p:txBody>
          <a:bodyPr/>
          <a:lstStyle/>
          <a:p>
            <a:fld id="{9FE6CA51-5FDC-457B-AFEE-091E801F3A97}" type="datetimeFigureOut">
              <a:rPr lang="en-IN" smtClean="0"/>
              <a:t>19-12-2024</a:t>
            </a:fld>
            <a:endParaRPr lang="en-IN"/>
          </a:p>
        </p:txBody>
      </p:sp>
      <p:sp>
        <p:nvSpPr>
          <p:cNvPr id="6" name="Footer Placeholder 5">
            <a:extLst>
              <a:ext uri="{FF2B5EF4-FFF2-40B4-BE49-F238E27FC236}">
                <a16:creationId xmlns:a16="http://schemas.microsoft.com/office/drawing/2014/main" id="{8666BD8A-CB3A-D346-9450-51147F5E207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C6F5F20-112D-62D7-4AA8-E272990B3087}"/>
              </a:ext>
            </a:extLst>
          </p:cNvPr>
          <p:cNvSpPr>
            <a:spLocks noGrp="1"/>
          </p:cNvSpPr>
          <p:nvPr>
            <p:ph type="sldNum" sz="quarter" idx="12"/>
          </p:nvPr>
        </p:nvSpPr>
        <p:spPr/>
        <p:txBody>
          <a:bodyPr/>
          <a:lstStyle/>
          <a:p>
            <a:fld id="{C09051D0-0B30-4C97-AFC4-FA56FD44D93A}" type="slidenum">
              <a:rPr lang="en-IN" smtClean="0"/>
              <a:t>‹#›</a:t>
            </a:fld>
            <a:endParaRPr lang="en-IN"/>
          </a:p>
        </p:txBody>
      </p:sp>
    </p:spTree>
    <p:extLst>
      <p:ext uri="{BB962C8B-B14F-4D97-AF65-F5344CB8AC3E}">
        <p14:creationId xmlns:p14="http://schemas.microsoft.com/office/powerpoint/2010/main" val="6805629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859BBD-A5AF-0857-3FC9-366C82A558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54FAAA8-DDF6-81F8-305D-2C801F143F9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9458E28-AD63-F07C-607E-A411EB45551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FE6CA51-5FDC-457B-AFEE-091E801F3A97}" type="datetimeFigureOut">
              <a:rPr lang="en-IN" smtClean="0"/>
              <a:t>19-12-2024</a:t>
            </a:fld>
            <a:endParaRPr lang="en-IN"/>
          </a:p>
        </p:txBody>
      </p:sp>
      <p:sp>
        <p:nvSpPr>
          <p:cNvPr id="5" name="Footer Placeholder 4">
            <a:extLst>
              <a:ext uri="{FF2B5EF4-FFF2-40B4-BE49-F238E27FC236}">
                <a16:creationId xmlns:a16="http://schemas.microsoft.com/office/drawing/2014/main" id="{9646A106-0762-C8E5-2711-A024B0D4C5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834CDB4-B683-31E0-AE2C-B2FB02C7CE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9051D0-0B30-4C97-AFC4-FA56FD44D93A}" type="slidenum">
              <a:rPr lang="en-IN" smtClean="0"/>
              <a:t>‹#›</a:t>
            </a:fld>
            <a:endParaRPr lang="en-IN"/>
          </a:p>
        </p:txBody>
      </p:sp>
    </p:spTree>
    <p:extLst>
      <p:ext uri="{BB962C8B-B14F-4D97-AF65-F5344CB8AC3E}">
        <p14:creationId xmlns:p14="http://schemas.microsoft.com/office/powerpoint/2010/main" val="35952971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758D6A2C-32D3-0D51-71B2-6B3EB491D54A}"/>
              </a:ext>
            </a:extLst>
          </p:cNvPr>
          <p:cNvSpPr/>
          <p:nvPr/>
        </p:nvSpPr>
        <p:spPr>
          <a:xfrm rot="390755">
            <a:off x="4829220" y="-769116"/>
            <a:ext cx="9859574" cy="9176160"/>
          </a:xfrm>
          <a:prstGeom prst="parallelogram">
            <a:avLst/>
          </a:prstGeom>
          <a:solidFill>
            <a:schemeClr val="bg1">
              <a:lumMod val="85000"/>
            </a:schemeClr>
          </a:solidFill>
          <a:ln>
            <a:solidFill>
              <a:schemeClr val="bg2"/>
            </a:solid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IN"/>
          </a:p>
        </p:txBody>
      </p:sp>
      <p:pic>
        <p:nvPicPr>
          <p:cNvPr id="9" name="Picture 8">
            <a:extLst>
              <a:ext uri="{FF2B5EF4-FFF2-40B4-BE49-F238E27FC236}">
                <a16:creationId xmlns:a16="http://schemas.microsoft.com/office/drawing/2014/main" id="{616D8C96-2CD9-D602-D123-67EC0FB2D9F7}"/>
              </a:ext>
            </a:extLst>
          </p:cNvPr>
          <p:cNvPicPr>
            <a:picLocks noChangeAspect="1"/>
          </p:cNvPicPr>
          <p:nvPr/>
        </p:nvPicPr>
        <p:blipFill>
          <a:blip r:embed="rId2">
            <a:duotone>
              <a:prstClr val="black"/>
              <a:schemeClr val="tx2">
                <a:tint val="45000"/>
                <a:satMod val="400000"/>
              </a:schemeClr>
            </a:duotone>
            <a:alphaModFix/>
          </a:blip>
          <a:srcRect t="17930" b="28728"/>
          <a:stretch/>
        </p:blipFill>
        <p:spPr>
          <a:xfrm>
            <a:off x="-680032" y="3818965"/>
            <a:ext cx="6926350" cy="2340292"/>
          </a:xfrm>
          <a:prstGeom prst="parallelogram">
            <a:avLst>
              <a:gd name="adj" fmla="val 25698"/>
            </a:avLst>
          </a:prstGeom>
        </p:spPr>
      </p:pic>
      <p:sp>
        <p:nvSpPr>
          <p:cNvPr id="10" name="Parallelogram 9">
            <a:extLst>
              <a:ext uri="{FF2B5EF4-FFF2-40B4-BE49-F238E27FC236}">
                <a16:creationId xmlns:a16="http://schemas.microsoft.com/office/drawing/2014/main" id="{C3350B8D-4802-EDE4-E144-7ABC8E783A62}"/>
              </a:ext>
            </a:extLst>
          </p:cNvPr>
          <p:cNvSpPr/>
          <p:nvPr/>
        </p:nvSpPr>
        <p:spPr>
          <a:xfrm>
            <a:off x="11266995" y="3818964"/>
            <a:ext cx="2805708" cy="2340292"/>
          </a:xfrm>
          <a:prstGeom prst="parallelogram">
            <a:avLst>
              <a:gd name="adj" fmla="val 25795"/>
            </a:avLst>
          </a:prstGeom>
          <a:gradFill flip="none" rotWithShape="1">
            <a:gsLst>
              <a:gs pos="0">
                <a:srgbClr val="FF5050">
                  <a:shade val="30000"/>
                  <a:satMod val="115000"/>
                </a:srgbClr>
              </a:gs>
              <a:gs pos="50000">
                <a:srgbClr val="FF5050">
                  <a:shade val="67500"/>
                  <a:satMod val="115000"/>
                </a:srgbClr>
              </a:gs>
              <a:gs pos="100000">
                <a:srgbClr val="FF5050">
                  <a:shade val="100000"/>
                  <a:satMod val="115000"/>
                </a:srgbClr>
              </a:gs>
            </a:gsLst>
            <a:lin ang="13500000" scaled="1"/>
            <a:tileRect/>
          </a:gra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Parallelogram 10">
            <a:extLst>
              <a:ext uri="{FF2B5EF4-FFF2-40B4-BE49-F238E27FC236}">
                <a16:creationId xmlns:a16="http://schemas.microsoft.com/office/drawing/2014/main" id="{74274924-1229-A324-7AAC-393919E0A4CC}"/>
              </a:ext>
            </a:extLst>
          </p:cNvPr>
          <p:cNvSpPr/>
          <p:nvPr/>
        </p:nvSpPr>
        <p:spPr>
          <a:xfrm>
            <a:off x="5735494" y="3818964"/>
            <a:ext cx="6048691" cy="2340291"/>
          </a:xfrm>
          <a:prstGeom prst="parallelogram">
            <a:avLst>
              <a:gd name="adj" fmla="val 26369"/>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path path="circle">
              <a:fillToRect l="100000" t="100000"/>
            </a:path>
            <a:tileRect r="-100000" b="-100000"/>
          </a:gra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 0">
            <a:extLst>
              <a:ext uri="{FF2B5EF4-FFF2-40B4-BE49-F238E27FC236}">
                <a16:creationId xmlns:a16="http://schemas.microsoft.com/office/drawing/2014/main" id="{A4B9F735-3595-27A0-AF2D-E7CE80F33571}"/>
              </a:ext>
            </a:extLst>
          </p:cNvPr>
          <p:cNvSpPr/>
          <p:nvPr/>
        </p:nvSpPr>
        <p:spPr>
          <a:xfrm>
            <a:off x="219556" y="2011442"/>
            <a:ext cx="7556421" cy="2835116"/>
          </a:xfrm>
          <a:prstGeom prst="rect">
            <a:avLst/>
          </a:prstGeom>
          <a:noFill/>
          <a:ln/>
        </p:spPr>
        <p:txBody>
          <a:bodyPr wrap="square" lIns="0" tIns="0" rIns="0" bIns="0" rtlCol="0" anchor="t"/>
          <a:lstStyle/>
          <a:p>
            <a:pPr marL="0" indent="0">
              <a:lnSpc>
                <a:spcPts val="5550"/>
              </a:lnSpc>
              <a:buNone/>
            </a:pPr>
            <a:r>
              <a:rPr lang="en-US" sz="4450" b="1" dirty="0">
                <a:solidFill>
                  <a:srgbClr val="3B4540"/>
                </a:solidFill>
                <a:latin typeface="Berlin Sans FB Demi" panose="020E0802020502020306" pitchFamily="34" charset="0"/>
                <a:ea typeface="Fraunces Extra Bold" pitchFamily="34" charset="-122"/>
                <a:cs typeface="Fraunces Extra Bold" pitchFamily="34" charset="-120"/>
              </a:rPr>
              <a:t>Technological Environment in Management Fundamentals</a:t>
            </a:r>
            <a:endParaRPr lang="en-US" sz="4450" dirty="0">
              <a:latin typeface="Berlin Sans FB Demi" panose="020E0802020502020306" pitchFamily="34" charset="0"/>
            </a:endParaRPr>
          </a:p>
        </p:txBody>
      </p:sp>
    </p:spTree>
    <p:extLst>
      <p:ext uri="{BB962C8B-B14F-4D97-AF65-F5344CB8AC3E}">
        <p14:creationId xmlns:p14="http://schemas.microsoft.com/office/powerpoint/2010/main" val="326326993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E1F768F8-1AF6-E635-CAF0-48E05DA42C06}"/>
              </a:ext>
            </a:extLst>
          </p:cNvPr>
          <p:cNvSpPr/>
          <p:nvPr/>
        </p:nvSpPr>
        <p:spPr>
          <a:xfrm>
            <a:off x="-726142" y="0"/>
            <a:ext cx="9802907" cy="1371600"/>
          </a:xfrm>
          <a:prstGeom prst="parallelogram">
            <a:avLst>
              <a:gd name="adj" fmla="val 46569"/>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Parallelogram 2">
            <a:extLst>
              <a:ext uri="{FF2B5EF4-FFF2-40B4-BE49-F238E27FC236}">
                <a16:creationId xmlns:a16="http://schemas.microsoft.com/office/drawing/2014/main" id="{475005DB-F876-F632-8E81-BC43FF5B3F2E}"/>
              </a:ext>
            </a:extLst>
          </p:cNvPr>
          <p:cNvSpPr/>
          <p:nvPr/>
        </p:nvSpPr>
        <p:spPr>
          <a:xfrm>
            <a:off x="8498542" y="0"/>
            <a:ext cx="2433918" cy="1371600"/>
          </a:xfrm>
          <a:prstGeom prst="parallelogram">
            <a:avLst>
              <a:gd name="adj" fmla="val 46614"/>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Parallelogram 3">
            <a:extLst>
              <a:ext uri="{FF2B5EF4-FFF2-40B4-BE49-F238E27FC236}">
                <a16:creationId xmlns:a16="http://schemas.microsoft.com/office/drawing/2014/main" id="{74D128A8-FE1B-6B20-18EC-2F017E2CA5EE}"/>
              </a:ext>
            </a:extLst>
          </p:cNvPr>
          <p:cNvSpPr/>
          <p:nvPr/>
        </p:nvSpPr>
        <p:spPr>
          <a:xfrm>
            <a:off x="10345272" y="0"/>
            <a:ext cx="2433918" cy="1371600"/>
          </a:xfrm>
          <a:prstGeom prst="parallelogram">
            <a:avLst>
              <a:gd name="adj" fmla="val 46614"/>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Image 0" descr="preencoded.png"/>
          <p:cNvPicPr>
            <a:picLocks noChangeAspect="1"/>
          </p:cNvPicPr>
          <p:nvPr/>
        </p:nvPicPr>
        <p:blipFill>
          <a:blip r:embed="rId2"/>
          <a:stretch>
            <a:fillRect/>
          </a:stretch>
        </p:blipFill>
        <p:spPr>
          <a:xfrm>
            <a:off x="8434451" y="1460665"/>
            <a:ext cx="3523013" cy="5284519"/>
          </a:xfrm>
          <a:prstGeom prst="rect">
            <a:avLst/>
          </a:prstGeom>
          <a:solidFill>
            <a:schemeClr val="bg2">
              <a:lumMod val="75000"/>
            </a:schemeClr>
          </a:solidFill>
        </p:spPr>
      </p:pic>
      <p:sp>
        <p:nvSpPr>
          <p:cNvPr id="8" name="Text 0"/>
          <p:cNvSpPr/>
          <p:nvPr/>
        </p:nvSpPr>
        <p:spPr>
          <a:xfrm>
            <a:off x="521015" y="-22091"/>
            <a:ext cx="7556421" cy="1417558"/>
          </a:xfrm>
          <a:prstGeom prst="rect">
            <a:avLst/>
          </a:prstGeom>
          <a:noFill/>
          <a:ln/>
        </p:spPr>
        <p:txBody>
          <a:bodyPr wrap="square" lIns="0" tIns="0" rIns="0" bIns="0" rtlCol="0" anchor="t"/>
          <a:lstStyle/>
          <a:p>
            <a:pPr marL="0" indent="0">
              <a:lnSpc>
                <a:spcPts val="5550"/>
              </a:lnSpc>
              <a:buNone/>
            </a:pPr>
            <a:r>
              <a:rPr lang="en-US" sz="4450" b="1" dirty="0">
                <a:solidFill>
                  <a:srgbClr val="3B4540"/>
                </a:solidFill>
                <a:latin typeface="Berlin Sans FB" panose="020E0602020502020306" pitchFamily="34" charset="0"/>
                <a:ea typeface="Fraunces Extra Bold" pitchFamily="34" charset="-122"/>
                <a:cs typeface="Fraunces Extra Bold" pitchFamily="34" charset="-120"/>
              </a:rPr>
              <a:t>Technology Policy in Management</a:t>
            </a:r>
            <a:endParaRPr lang="en-US" sz="4450" dirty="0">
              <a:latin typeface="Berlin Sans FB" panose="020E0602020502020306" pitchFamily="34" charset="0"/>
            </a:endParaRPr>
          </a:p>
        </p:txBody>
      </p:sp>
      <p:sp>
        <p:nvSpPr>
          <p:cNvPr id="9" name="Shape 1"/>
          <p:cNvSpPr/>
          <p:nvPr/>
        </p:nvSpPr>
        <p:spPr>
          <a:xfrm>
            <a:off x="521015" y="1735629"/>
            <a:ext cx="3664863" cy="3112889"/>
          </a:xfrm>
          <a:prstGeom prst="roundRect">
            <a:avLst>
              <a:gd name="adj" fmla="val 6558"/>
            </a:avLst>
          </a:prstGeom>
          <a:solidFill>
            <a:srgbClr val="FF9999"/>
          </a:solidFill>
          <a:ln/>
        </p:spPr>
      </p:sp>
      <p:sp>
        <p:nvSpPr>
          <p:cNvPr id="10" name="Shape 4"/>
          <p:cNvSpPr/>
          <p:nvPr/>
        </p:nvSpPr>
        <p:spPr>
          <a:xfrm>
            <a:off x="4412573" y="1735629"/>
            <a:ext cx="3664863" cy="3112889"/>
          </a:xfrm>
          <a:prstGeom prst="roundRect">
            <a:avLst>
              <a:gd name="adj" fmla="val 6558"/>
            </a:avLst>
          </a:prstGeom>
          <a:solidFill>
            <a:schemeClr val="bg2"/>
          </a:solidFill>
          <a:ln/>
        </p:spPr>
      </p:sp>
      <p:sp>
        <p:nvSpPr>
          <p:cNvPr id="11" name="Shape 7"/>
          <p:cNvSpPr/>
          <p:nvPr/>
        </p:nvSpPr>
        <p:spPr>
          <a:xfrm>
            <a:off x="521015" y="5075332"/>
            <a:ext cx="7556421" cy="1669852"/>
          </a:xfrm>
          <a:prstGeom prst="roundRect">
            <a:avLst>
              <a:gd name="adj" fmla="val 12225"/>
            </a:avLst>
          </a:prstGeom>
          <a:solidFill>
            <a:srgbClr val="FF9999"/>
          </a:solidFill>
          <a:ln/>
        </p:spPr>
      </p:sp>
      <p:sp>
        <p:nvSpPr>
          <p:cNvPr id="12" name="Text 2"/>
          <p:cNvSpPr/>
          <p:nvPr/>
        </p:nvSpPr>
        <p:spPr>
          <a:xfrm>
            <a:off x="747770" y="1920051"/>
            <a:ext cx="2900005" cy="354330"/>
          </a:xfrm>
          <a:prstGeom prst="rect">
            <a:avLst/>
          </a:prstGeom>
          <a:noFill/>
          <a:ln/>
        </p:spPr>
        <p:txBody>
          <a:bodyPr wrap="none" lIns="0" tIns="0" rIns="0" bIns="0" rtlCol="0" anchor="t"/>
          <a:lstStyle/>
          <a:p>
            <a:pPr marL="0" indent="0">
              <a:lnSpc>
                <a:spcPts val="2750"/>
              </a:lnSpc>
              <a:buNone/>
            </a:pPr>
            <a:r>
              <a:rPr lang="en-US" sz="2400" b="1" dirty="0">
                <a:solidFill>
                  <a:srgbClr val="405449"/>
                </a:solidFill>
                <a:latin typeface="Times New Roman" panose="02020603050405020304" pitchFamily="18" charset="0"/>
                <a:ea typeface="Fraunces Extra Bold" pitchFamily="34" charset="-122"/>
                <a:cs typeface="Times New Roman" panose="02020603050405020304" pitchFamily="18" charset="0"/>
              </a:rPr>
              <a:t>Strategic Alignment</a:t>
            </a:r>
            <a:endParaRPr lang="en-US" sz="2400" dirty="0">
              <a:latin typeface="Times New Roman" panose="02020603050405020304" pitchFamily="18" charset="0"/>
              <a:cs typeface="Times New Roman" panose="02020603050405020304" pitchFamily="18" charset="0"/>
            </a:endParaRPr>
          </a:p>
        </p:txBody>
      </p:sp>
      <p:sp>
        <p:nvSpPr>
          <p:cNvPr id="13" name="Text 3"/>
          <p:cNvSpPr/>
          <p:nvPr/>
        </p:nvSpPr>
        <p:spPr>
          <a:xfrm>
            <a:off x="747770" y="2410469"/>
            <a:ext cx="3211235" cy="1814513"/>
          </a:xfrm>
          <a:prstGeom prst="rect">
            <a:avLst/>
          </a:prstGeom>
          <a:noFill/>
          <a:ln/>
        </p:spPr>
        <p:txBody>
          <a:bodyPr wrap="square" lIns="0" tIns="0" rIns="0" bIns="0" rtlCol="0" anchor="t"/>
          <a:lstStyle/>
          <a:p>
            <a:pPr marL="0" indent="0">
              <a:lnSpc>
                <a:spcPts val="2850"/>
              </a:lnSpc>
              <a:buNone/>
            </a:pPr>
            <a:r>
              <a:rPr lang="en-US" dirty="0">
                <a:solidFill>
                  <a:srgbClr val="405449"/>
                </a:solidFill>
                <a:latin typeface="Times New Roman" panose="02020603050405020304" pitchFamily="18" charset="0"/>
                <a:ea typeface="Nobile" pitchFamily="34" charset="-122"/>
                <a:cs typeface="Times New Roman" panose="02020603050405020304" pitchFamily="18" charset="0"/>
              </a:rPr>
              <a:t>Organizations must develop clear technology policies that align with their overall business goals and strategic priorities.</a:t>
            </a:r>
            <a:endParaRPr lang="en-US" dirty="0">
              <a:latin typeface="Times New Roman" panose="02020603050405020304" pitchFamily="18" charset="0"/>
              <a:cs typeface="Times New Roman" panose="02020603050405020304" pitchFamily="18" charset="0"/>
            </a:endParaRPr>
          </a:p>
        </p:txBody>
      </p:sp>
      <p:sp>
        <p:nvSpPr>
          <p:cNvPr id="14" name="Text 5"/>
          <p:cNvSpPr/>
          <p:nvPr/>
        </p:nvSpPr>
        <p:spPr>
          <a:xfrm>
            <a:off x="4639447" y="1920051"/>
            <a:ext cx="3211235" cy="708660"/>
          </a:xfrm>
          <a:prstGeom prst="rect">
            <a:avLst/>
          </a:prstGeom>
          <a:noFill/>
          <a:ln/>
        </p:spPr>
        <p:txBody>
          <a:bodyPr wrap="square" lIns="0" tIns="0" rIns="0" bIns="0" rtlCol="0" anchor="t"/>
          <a:lstStyle/>
          <a:p>
            <a:pPr marL="0" indent="0">
              <a:lnSpc>
                <a:spcPts val="2750"/>
              </a:lnSpc>
              <a:buNone/>
            </a:pPr>
            <a:r>
              <a:rPr lang="en-US" sz="2400" b="1" dirty="0">
                <a:solidFill>
                  <a:srgbClr val="405449"/>
                </a:solidFill>
                <a:latin typeface="Times New Roman" panose="02020603050405020304" pitchFamily="18" charset="0"/>
                <a:ea typeface="Fraunces Extra Bold" pitchFamily="34" charset="-122"/>
                <a:cs typeface="Times New Roman" panose="02020603050405020304" pitchFamily="18" charset="0"/>
              </a:rPr>
              <a:t>Investment &amp; Adoption</a:t>
            </a:r>
            <a:endParaRPr lang="en-US" sz="2400" dirty="0">
              <a:latin typeface="Times New Roman" panose="02020603050405020304" pitchFamily="18" charset="0"/>
              <a:cs typeface="Times New Roman" panose="02020603050405020304" pitchFamily="18" charset="0"/>
            </a:endParaRPr>
          </a:p>
        </p:txBody>
      </p:sp>
      <p:sp>
        <p:nvSpPr>
          <p:cNvPr id="15" name="Text 6"/>
          <p:cNvSpPr/>
          <p:nvPr/>
        </p:nvSpPr>
        <p:spPr>
          <a:xfrm>
            <a:off x="4639447" y="2764799"/>
            <a:ext cx="3211235" cy="1814513"/>
          </a:xfrm>
          <a:prstGeom prst="rect">
            <a:avLst/>
          </a:prstGeom>
          <a:noFill/>
          <a:ln/>
        </p:spPr>
        <p:txBody>
          <a:bodyPr wrap="square" lIns="0" tIns="0" rIns="0" bIns="0" rtlCol="0" anchor="t"/>
          <a:lstStyle/>
          <a:p>
            <a:pPr marL="0" indent="0">
              <a:lnSpc>
                <a:spcPts val="2850"/>
              </a:lnSpc>
              <a:buNone/>
            </a:pPr>
            <a:r>
              <a:rPr lang="en-US" dirty="0">
                <a:solidFill>
                  <a:srgbClr val="405449"/>
                </a:solidFill>
                <a:latin typeface="Times New Roman" panose="02020603050405020304" pitchFamily="18" charset="0"/>
                <a:ea typeface="Nobile" pitchFamily="34" charset="-122"/>
                <a:cs typeface="Times New Roman" panose="02020603050405020304" pitchFamily="18" charset="0"/>
              </a:rPr>
              <a:t>Technology policies guide investment decisions, technology adoption, and the implementation of new systems.</a:t>
            </a:r>
            <a:endParaRPr lang="en-US" dirty="0">
              <a:latin typeface="Times New Roman" panose="02020603050405020304" pitchFamily="18" charset="0"/>
              <a:cs typeface="Times New Roman" panose="02020603050405020304" pitchFamily="18" charset="0"/>
            </a:endParaRPr>
          </a:p>
        </p:txBody>
      </p:sp>
      <p:sp>
        <p:nvSpPr>
          <p:cNvPr id="16" name="Text 8"/>
          <p:cNvSpPr/>
          <p:nvPr/>
        </p:nvSpPr>
        <p:spPr>
          <a:xfrm>
            <a:off x="747770" y="5259754"/>
            <a:ext cx="3275290" cy="354330"/>
          </a:xfrm>
          <a:prstGeom prst="rect">
            <a:avLst/>
          </a:prstGeom>
          <a:noFill/>
          <a:ln/>
        </p:spPr>
        <p:txBody>
          <a:bodyPr wrap="none" lIns="0" tIns="0" rIns="0" bIns="0" rtlCol="0" anchor="t"/>
          <a:lstStyle/>
          <a:p>
            <a:pPr marL="0" indent="0">
              <a:lnSpc>
                <a:spcPts val="2750"/>
              </a:lnSpc>
              <a:buNone/>
            </a:pPr>
            <a:r>
              <a:rPr lang="en-US" sz="2400" b="1" dirty="0">
                <a:solidFill>
                  <a:srgbClr val="405449"/>
                </a:solidFill>
                <a:latin typeface="Times New Roman" panose="02020603050405020304" pitchFamily="18" charset="0"/>
                <a:ea typeface="Fraunces Extra Bold" pitchFamily="34" charset="-122"/>
                <a:cs typeface="Times New Roman" panose="02020603050405020304" pitchFamily="18" charset="0"/>
              </a:rPr>
              <a:t>Ethical Considerations</a:t>
            </a:r>
            <a:endParaRPr lang="en-US" sz="2400" dirty="0">
              <a:latin typeface="Times New Roman" panose="02020603050405020304" pitchFamily="18" charset="0"/>
              <a:cs typeface="Times New Roman" panose="02020603050405020304" pitchFamily="18" charset="0"/>
            </a:endParaRPr>
          </a:p>
        </p:txBody>
      </p:sp>
      <p:sp>
        <p:nvSpPr>
          <p:cNvPr id="17" name="Text 9"/>
          <p:cNvSpPr/>
          <p:nvPr/>
        </p:nvSpPr>
        <p:spPr>
          <a:xfrm>
            <a:off x="747770" y="5750172"/>
            <a:ext cx="7102793" cy="725805"/>
          </a:xfrm>
          <a:prstGeom prst="rect">
            <a:avLst/>
          </a:prstGeom>
          <a:noFill/>
          <a:ln/>
        </p:spPr>
        <p:txBody>
          <a:bodyPr wrap="square" lIns="0" tIns="0" rIns="0" bIns="0" rtlCol="0" anchor="t"/>
          <a:lstStyle/>
          <a:p>
            <a:pPr marL="0" indent="0">
              <a:lnSpc>
                <a:spcPts val="2850"/>
              </a:lnSpc>
              <a:buNone/>
            </a:pPr>
            <a:r>
              <a:rPr lang="en-US" dirty="0">
                <a:solidFill>
                  <a:srgbClr val="405449"/>
                </a:solidFill>
                <a:latin typeface="Times New Roman" panose="02020603050405020304" pitchFamily="18" charset="0"/>
                <a:ea typeface="Nobile" pitchFamily="34" charset="-122"/>
                <a:cs typeface="Times New Roman" panose="02020603050405020304" pitchFamily="18" charset="0"/>
              </a:rPr>
              <a:t>Policies should address ethical implications of technology use, data privacy, cybersecurity, and responsible innovation.</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675739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E1F768F8-1AF6-E635-CAF0-48E05DA42C06}"/>
              </a:ext>
            </a:extLst>
          </p:cNvPr>
          <p:cNvSpPr/>
          <p:nvPr/>
        </p:nvSpPr>
        <p:spPr>
          <a:xfrm>
            <a:off x="-726142" y="0"/>
            <a:ext cx="9802907" cy="1371600"/>
          </a:xfrm>
          <a:prstGeom prst="parallelogram">
            <a:avLst>
              <a:gd name="adj" fmla="val 46569"/>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Parallelogram 2">
            <a:extLst>
              <a:ext uri="{FF2B5EF4-FFF2-40B4-BE49-F238E27FC236}">
                <a16:creationId xmlns:a16="http://schemas.microsoft.com/office/drawing/2014/main" id="{475005DB-F876-F632-8E81-BC43FF5B3F2E}"/>
              </a:ext>
            </a:extLst>
          </p:cNvPr>
          <p:cNvSpPr/>
          <p:nvPr/>
        </p:nvSpPr>
        <p:spPr>
          <a:xfrm>
            <a:off x="8498542" y="0"/>
            <a:ext cx="2433918" cy="1371600"/>
          </a:xfrm>
          <a:prstGeom prst="parallelogram">
            <a:avLst>
              <a:gd name="adj" fmla="val 46614"/>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Parallelogram 3">
            <a:extLst>
              <a:ext uri="{FF2B5EF4-FFF2-40B4-BE49-F238E27FC236}">
                <a16:creationId xmlns:a16="http://schemas.microsoft.com/office/drawing/2014/main" id="{74D128A8-FE1B-6B20-18EC-2F017E2CA5EE}"/>
              </a:ext>
            </a:extLst>
          </p:cNvPr>
          <p:cNvSpPr/>
          <p:nvPr/>
        </p:nvSpPr>
        <p:spPr>
          <a:xfrm>
            <a:off x="10345272" y="0"/>
            <a:ext cx="2433918" cy="1371600"/>
          </a:xfrm>
          <a:prstGeom prst="parallelogram">
            <a:avLst>
              <a:gd name="adj" fmla="val 46614"/>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p:cNvSpPr/>
          <p:nvPr/>
        </p:nvSpPr>
        <p:spPr>
          <a:xfrm>
            <a:off x="691241" y="338269"/>
            <a:ext cx="6013185" cy="695062"/>
          </a:xfrm>
          <a:prstGeom prst="rect">
            <a:avLst/>
          </a:prstGeom>
        </p:spPr>
        <p:txBody>
          <a:bodyPr wrap="none">
            <a:spAutoFit/>
          </a:bodyPr>
          <a:lstStyle/>
          <a:p>
            <a:pPr>
              <a:lnSpc>
                <a:spcPts val="4700"/>
              </a:lnSpc>
            </a:pPr>
            <a:r>
              <a:rPr lang="en-US" sz="4400" b="1" dirty="0" smtClean="0">
                <a:solidFill>
                  <a:srgbClr val="3B4540"/>
                </a:solidFill>
                <a:latin typeface="Berlin Sans FB" panose="020E0602020502020306" pitchFamily="34" charset="0"/>
                <a:ea typeface="Fraunces Extra Bold" pitchFamily="34" charset="-122"/>
                <a:cs typeface="Fraunces Extra Bold" pitchFamily="34" charset="-120"/>
              </a:rPr>
              <a:t>R&amp;D Scenario in India</a:t>
            </a:r>
            <a:endParaRPr lang="en-US" sz="4400" dirty="0">
              <a:latin typeface="Berlin Sans FB" panose="020E0602020502020306" pitchFamily="34" charset="0"/>
            </a:endParaRPr>
          </a:p>
        </p:txBody>
      </p:sp>
      <p:pic>
        <p:nvPicPr>
          <p:cNvPr id="6" name="Image 0" descr="preencoded.png"/>
          <p:cNvPicPr>
            <a:picLocks noChangeAspect="1"/>
          </p:cNvPicPr>
          <p:nvPr/>
        </p:nvPicPr>
        <p:blipFill>
          <a:blip r:embed="rId3"/>
          <a:stretch>
            <a:fillRect/>
          </a:stretch>
        </p:blipFill>
        <p:spPr>
          <a:xfrm>
            <a:off x="161451" y="1573481"/>
            <a:ext cx="3413022" cy="5119533"/>
          </a:xfrm>
          <a:prstGeom prst="rect">
            <a:avLst/>
          </a:prstGeom>
        </p:spPr>
      </p:pic>
      <p:sp>
        <p:nvSpPr>
          <p:cNvPr id="9" name="TextBox 8"/>
          <p:cNvSpPr txBox="1"/>
          <p:nvPr/>
        </p:nvSpPr>
        <p:spPr>
          <a:xfrm>
            <a:off x="3697833" y="1965367"/>
            <a:ext cx="8284370" cy="3785652"/>
          </a:xfrm>
          <a:prstGeom prst="rect">
            <a:avLst/>
          </a:prstGeom>
          <a:noFill/>
        </p:spPr>
        <p:txBody>
          <a:bodyPr wrap="square" rtlCol="0">
            <a:spAutoFit/>
          </a:bodyPr>
          <a:lstStyle/>
          <a:p>
            <a:r>
              <a:rPr lang="en-US" sz="2000" dirty="0" smtClean="0">
                <a:latin typeface="Times New Roman" panose="02020603050405020304" pitchFamily="18" charset="0"/>
                <a:cs typeface="Times New Roman" panose="02020603050405020304" pitchFamily="18" charset="0"/>
              </a:rPr>
              <a:t>What is R&amp;D ?</a:t>
            </a:r>
          </a:p>
          <a:p>
            <a:r>
              <a:rPr lang="en-US" sz="2000" dirty="0" smtClean="0">
                <a:latin typeface="Times New Roman" panose="02020603050405020304" pitchFamily="18" charset="0"/>
                <a:cs typeface="Times New Roman" panose="02020603050405020304" pitchFamily="18" charset="0"/>
              </a:rPr>
              <a:t>Research and Development means creating new ideas, technology and solution for progress</a:t>
            </a:r>
          </a:p>
          <a:p>
            <a:endParaRPr lang="en-US" sz="2000" dirty="0">
              <a:latin typeface="Times New Roman" panose="02020603050405020304" pitchFamily="18" charset="0"/>
              <a:cs typeface="Times New Roman" panose="02020603050405020304" pitchFamily="18" charset="0"/>
            </a:endParaRPr>
          </a:p>
          <a:p>
            <a:r>
              <a:rPr lang="en-US" sz="2000" dirty="0" smtClean="0">
                <a:latin typeface="Times New Roman" panose="02020603050405020304" pitchFamily="18" charset="0"/>
                <a:cs typeface="Times New Roman" panose="02020603050405020304" pitchFamily="18" charset="0"/>
              </a:rPr>
              <a:t>Current Situation in India :- India Spends Only 0.7% of its GDP on R&amp;D</a:t>
            </a:r>
          </a:p>
          <a:p>
            <a:endParaRPr lang="en-US" sz="2000" dirty="0" smtClean="0">
              <a:latin typeface="Times New Roman" panose="02020603050405020304" pitchFamily="18" charset="0"/>
              <a:cs typeface="Times New Roman" panose="02020603050405020304" pitchFamily="18" charset="0"/>
            </a:endParaRPr>
          </a:p>
          <a:p>
            <a:r>
              <a:rPr lang="en-US" sz="2000" dirty="0" smtClean="0">
                <a:latin typeface="Times New Roman" panose="02020603050405020304" pitchFamily="18" charset="0"/>
                <a:cs typeface="Times New Roman" panose="02020603050405020304" pitchFamily="18" charset="0"/>
              </a:rPr>
              <a:t>Main Players :-  </a:t>
            </a:r>
          </a:p>
          <a:p>
            <a:r>
              <a:rPr lang="en-US" sz="2000" dirty="0" smtClean="0">
                <a:latin typeface="Times New Roman" panose="02020603050405020304" pitchFamily="18" charset="0"/>
                <a:cs typeface="Times New Roman" panose="02020603050405020304" pitchFamily="18" charset="0"/>
              </a:rPr>
              <a:t>Government :- ISRO , DRDO , CSIR</a:t>
            </a:r>
          </a:p>
          <a:p>
            <a:r>
              <a:rPr lang="en-US" sz="2000" dirty="0" smtClean="0">
                <a:latin typeface="Times New Roman" panose="02020603050405020304" pitchFamily="18" charset="0"/>
                <a:cs typeface="Times New Roman" panose="02020603050405020304" pitchFamily="18" charset="0"/>
              </a:rPr>
              <a:t>Private co. :- TATA , Infosys, sun Pharma </a:t>
            </a:r>
          </a:p>
          <a:p>
            <a:endParaRPr lang="en-US" sz="2000" dirty="0">
              <a:latin typeface="Times New Roman" panose="02020603050405020304" pitchFamily="18" charset="0"/>
              <a:cs typeface="Times New Roman" panose="02020603050405020304" pitchFamily="18" charset="0"/>
            </a:endParaRPr>
          </a:p>
          <a:p>
            <a:r>
              <a:rPr lang="en-US" sz="2000" dirty="0" smtClean="0">
                <a:latin typeface="Times New Roman" panose="02020603050405020304" pitchFamily="18" charset="0"/>
                <a:cs typeface="Times New Roman" panose="02020603050405020304" pitchFamily="18" charset="0"/>
              </a:rPr>
              <a:t>Achievement :- </a:t>
            </a:r>
          </a:p>
          <a:p>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Big Achievement :- Chandryaan-3 , </a:t>
            </a:r>
            <a:r>
              <a:rPr lang="en-US" sz="2000" dirty="0" err="1" smtClean="0">
                <a:latin typeface="Times New Roman" panose="02020603050405020304" pitchFamily="18" charset="0"/>
                <a:cs typeface="Times New Roman" panose="02020603050405020304" pitchFamily="18" charset="0"/>
              </a:rPr>
              <a:t>Convaxin</a:t>
            </a:r>
            <a:r>
              <a:rPr lang="en-US" sz="2000" dirty="0" smtClean="0">
                <a:latin typeface="Times New Roman" panose="02020603050405020304" pitchFamily="18" charset="0"/>
                <a:cs typeface="Times New Roman" panose="02020603050405020304" pitchFamily="18" charset="0"/>
              </a:rPr>
              <a:t> , Solar Energy Project </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4484189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E1F768F8-1AF6-E635-CAF0-48E05DA42C06}"/>
              </a:ext>
            </a:extLst>
          </p:cNvPr>
          <p:cNvSpPr/>
          <p:nvPr/>
        </p:nvSpPr>
        <p:spPr>
          <a:xfrm>
            <a:off x="-726142" y="0"/>
            <a:ext cx="9802907" cy="1371600"/>
          </a:xfrm>
          <a:prstGeom prst="parallelogram">
            <a:avLst>
              <a:gd name="adj" fmla="val 46569"/>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Parallelogram 2">
            <a:extLst>
              <a:ext uri="{FF2B5EF4-FFF2-40B4-BE49-F238E27FC236}">
                <a16:creationId xmlns:a16="http://schemas.microsoft.com/office/drawing/2014/main" id="{475005DB-F876-F632-8E81-BC43FF5B3F2E}"/>
              </a:ext>
            </a:extLst>
          </p:cNvPr>
          <p:cNvSpPr/>
          <p:nvPr/>
        </p:nvSpPr>
        <p:spPr>
          <a:xfrm>
            <a:off x="8498542" y="0"/>
            <a:ext cx="2433918" cy="1371600"/>
          </a:xfrm>
          <a:prstGeom prst="parallelogram">
            <a:avLst>
              <a:gd name="adj" fmla="val 46614"/>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Parallelogram 3">
            <a:extLst>
              <a:ext uri="{FF2B5EF4-FFF2-40B4-BE49-F238E27FC236}">
                <a16:creationId xmlns:a16="http://schemas.microsoft.com/office/drawing/2014/main" id="{74D128A8-FE1B-6B20-18EC-2F017E2CA5EE}"/>
              </a:ext>
            </a:extLst>
          </p:cNvPr>
          <p:cNvSpPr/>
          <p:nvPr/>
        </p:nvSpPr>
        <p:spPr>
          <a:xfrm>
            <a:off x="10345272" y="0"/>
            <a:ext cx="2433918" cy="1371600"/>
          </a:xfrm>
          <a:prstGeom prst="parallelogram">
            <a:avLst>
              <a:gd name="adj" fmla="val 46614"/>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p:cNvSpPr txBox="1"/>
          <p:nvPr/>
        </p:nvSpPr>
        <p:spPr>
          <a:xfrm>
            <a:off x="455513" y="331857"/>
            <a:ext cx="7600208" cy="707886"/>
          </a:xfrm>
          <a:prstGeom prst="rect">
            <a:avLst/>
          </a:prstGeom>
          <a:noFill/>
        </p:spPr>
        <p:txBody>
          <a:bodyPr wrap="square" rtlCol="0">
            <a:spAutoFit/>
          </a:bodyPr>
          <a:lstStyle/>
          <a:p>
            <a:r>
              <a:rPr lang="en-US" sz="4000" b="1" dirty="0" smtClean="0">
                <a:latin typeface="Berlin Sans FB" panose="020E0602020502020306" pitchFamily="34" charset="0"/>
              </a:rPr>
              <a:t>Challenges &amp; Opportunities</a:t>
            </a:r>
            <a:endParaRPr lang="en-IN" sz="4000" b="1" dirty="0">
              <a:latin typeface="Berlin Sans FB" panose="020E0602020502020306" pitchFamily="34" charset="0"/>
            </a:endParaRPr>
          </a:p>
        </p:txBody>
      </p:sp>
      <p:sp>
        <p:nvSpPr>
          <p:cNvPr id="6" name="TextBox 5"/>
          <p:cNvSpPr txBox="1"/>
          <p:nvPr/>
        </p:nvSpPr>
        <p:spPr>
          <a:xfrm>
            <a:off x="320634" y="1638795"/>
            <a:ext cx="10024638" cy="4832092"/>
          </a:xfrm>
          <a:prstGeom prst="rect">
            <a:avLst/>
          </a:prstGeom>
          <a:noFill/>
        </p:spPr>
        <p:txBody>
          <a:bodyPr wrap="square" rtlCol="0">
            <a:spAutoFit/>
          </a:bodyPr>
          <a:lstStyle/>
          <a:p>
            <a:r>
              <a:rPr lang="en-US" sz="2200" dirty="0" smtClean="0">
                <a:latin typeface="Times New Roman" panose="02020603050405020304" pitchFamily="18" charset="0"/>
                <a:cs typeface="Times New Roman" panose="02020603050405020304" pitchFamily="18" charset="0"/>
              </a:rPr>
              <a:t>Challenges :-</a:t>
            </a:r>
          </a:p>
          <a:p>
            <a:r>
              <a:rPr lang="en-US" sz="2200" dirty="0">
                <a:latin typeface="Times New Roman" panose="02020603050405020304" pitchFamily="18" charset="0"/>
                <a:cs typeface="Times New Roman" panose="02020603050405020304" pitchFamily="18" charset="0"/>
              </a:rPr>
              <a:t> </a:t>
            </a:r>
            <a:r>
              <a:rPr lang="en-US" sz="2200" dirty="0" smtClean="0">
                <a:latin typeface="Times New Roman" panose="02020603050405020304" pitchFamily="18" charset="0"/>
                <a:cs typeface="Times New Roman" panose="02020603050405020304" pitchFamily="18" charset="0"/>
              </a:rPr>
              <a:t>India Invests less money in R&amp;D compared to big countries like china or the USA</a:t>
            </a:r>
          </a:p>
          <a:p>
            <a:r>
              <a:rPr lang="en-US" sz="2200" dirty="0" smtClean="0">
                <a:latin typeface="Times New Roman" panose="02020603050405020304" pitchFamily="18" charset="0"/>
                <a:cs typeface="Times New Roman" panose="02020603050405020304" pitchFamily="18" charset="0"/>
              </a:rPr>
              <a:t>Collaboration Between colleges, companies , and government in weak </a:t>
            </a:r>
          </a:p>
          <a:p>
            <a:r>
              <a:rPr lang="en-US" sz="2200" dirty="0" smtClean="0">
                <a:latin typeface="Times New Roman" panose="02020603050405020304" pitchFamily="18" charset="0"/>
                <a:cs typeface="Times New Roman" panose="02020603050405020304" pitchFamily="18" charset="0"/>
              </a:rPr>
              <a:t>Many Skilled Workers Move abroad for Better Opportunities</a:t>
            </a:r>
          </a:p>
          <a:p>
            <a:endParaRPr lang="en-US" sz="2200" dirty="0">
              <a:latin typeface="Times New Roman" panose="02020603050405020304" pitchFamily="18" charset="0"/>
              <a:cs typeface="Times New Roman" panose="02020603050405020304" pitchFamily="18" charset="0"/>
            </a:endParaRPr>
          </a:p>
          <a:p>
            <a:r>
              <a:rPr lang="en-US" sz="2200" dirty="0" smtClean="0">
                <a:latin typeface="Times New Roman" panose="02020603050405020304" pitchFamily="18" charset="0"/>
                <a:cs typeface="Times New Roman" panose="02020603050405020304" pitchFamily="18" charset="0"/>
              </a:rPr>
              <a:t>Opportunities :- </a:t>
            </a:r>
          </a:p>
          <a:p>
            <a:r>
              <a:rPr lang="en-US" sz="2200" dirty="0">
                <a:latin typeface="Times New Roman" panose="02020603050405020304" pitchFamily="18" charset="0"/>
                <a:cs typeface="Times New Roman" panose="02020603050405020304" pitchFamily="18" charset="0"/>
              </a:rPr>
              <a:t> </a:t>
            </a:r>
            <a:endParaRPr lang="en-US" sz="2200" dirty="0" smtClean="0">
              <a:latin typeface="Times New Roman" panose="02020603050405020304" pitchFamily="18" charset="0"/>
              <a:cs typeface="Times New Roman" panose="02020603050405020304" pitchFamily="18" charset="0"/>
            </a:endParaRPr>
          </a:p>
          <a:p>
            <a:r>
              <a:rPr lang="en-US" sz="2200" dirty="0" smtClean="0">
                <a:latin typeface="Times New Roman" panose="02020603050405020304" pitchFamily="18" charset="0"/>
                <a:cs typeface="Times New Roman" panose="02020603050405020304" pitchFamily="18" charset="0"/>
              </a:rPr>
              <a:t>Government programs like make in India and Startup India encourage innovation </a:t>
            </a:r>
          </a:p>
          <a:p>
            <a:r>
              <a:rPr lang="en-US" sz="2200" dirty="0" smtClean="0">
                <a:latin typeface="Times New Roman" panose="02020603050405020304" pitchFamily="18" charset="0"/>
                <a:cs typeface="Times New Roman" panose="02020603050405020304" pitchFamily="18" charset="0"/>
              </a:rPr>
              <a:t>Sectors like electric vehicles, healthcare and green energy are growing </a:t>
            </a:r>
          </a:p>
          <a:p>
            <a:r>
              <a:rPr lang="en-US" sz="2200" dirty="0" smtClean="0">
                <a:latin typeface="Times New Roman" panose="02020603050405020304" pitchFamily="18" charset="0"/>
                <a:cs typeface="Times New Roman" panose="02020603050405020304" pitchFamily="18" charset="0"/>
              </a:rPr>
              <a:t>India has a young and talented population ready to innovates </a:t>
            </a:r>
          </a:p>
          <a:p>
            <a:endParaRPr lang="en-US" sz="2200" dirty="0">
              <a:latin typeface="Times New Roman" panose="02020603050405020304" pitchFamily="18" charset="0"/>
              <a:cs typeface="Times New Roman" panose="02020603050405020304" pitchFamily="18" charset="0"/>
            </a:endParaRPr>
          </a:p>
          <a:p>
            <a:r>
              <a:rPr lang="en-US" sz="2200" dirty="0" smtClean="0">
                <a:latin typeface="Times New Roman" panose="02020603050405020304" pitchFamily="18" charset="0"/>
                <a:cs typeface="Times New Roman" panose="02020603050405020304" pitchFamily="18" charset="0"/>
              </a:rPr>
              <a:t>Visual Ideas </a:t>
            </a:r>
          </a:p>
          <a:p>
            <a:r>
              <a:rPr lang="en-US" sz="2200" dirty="0" smtClean="0">
                <a:latin typeface="Times New Roman" panose="02020603050405020304" pitchFamily="18" charset="0"/>
                <a:cs typeface="Times New Roman" panose="02020603050405020304" pitchFamily="18" charset="0"/>
              </a:rPr>
              <a:t>Show an example like ISRO chandryaan-3</a:t>
            </a:r>
          </a:p>
          <a:p>
            <a:r>
              <a:rPr lang="en-US" sz="2200" dirty="0" smtClean="0">
                <a:latin typeface="Times New Roman" panose="02020603050405020304" pitchFamily="18" charset="0"/>
                <a:cs typeface="Times New Roman" panose="02020603050405020304" pitchFamily="18" charset="0"/>
              </a:rPr>
              <a:t>Including simple charts showing </a:t>
            </a:r>
            <a:r>
              <a:rPr lang="en-US" sz="2200" dirty="0" err="1" smtClean="0">
                <a:latin typeface="Times New Roman" panose="02020603050405020304" pitchFamily="18" charset="0"/>
                <a:cs typeface="Times New Roman" panose="02020603050405020304" pitchFamily="18" charset="0"/>
              </a:rPr>
              <a:t>india</a:t>
            </a:r>
            <a:r>
              <a:rPr lang="en-US" sz="2200" dirty="0" smtClean="0">
                <a:latin typeface="Times New Roman" panose="02020603050405020304" pitchFamily="18" charset="0"/>
                <a:cs typeface="Times New Roman" panose="02020603050405020304" pitchFamily="18" charset="0"/>
              </a:rPr>
              <a:t> low R&amp;D spending compared to other countries </a:t>
            </a: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8316519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E1F768F8-1AF6-E635-CAF0-48E05DA42C06}"/>
              </a:ext>
            </a:extLst>
          </p:cNvPr>
          <p:cNvSpPr/>
          <p:nvPr/>
        </p:nvSpPr>
        <p:spPr>
          <a:xfrm>
            <a:off x="-726142" y="0"/>
            <a:ext cx="9802907" cy="1371600"/>
          </a:xfrm>
          <a:prstGeom prst="parallelogram">
            <a:avLst>
              <a:gd name="adj" fmla="val 46569"/>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Parallelogram 2">
            <a:extLst>
              <a:ext uri="{FF2B5EF4-FFF2-40B4-BE49-F238E27FC236}">
                <a16:creationId xmlns:a16="http://schemas.microsoft.com/office/drawing/2014/main" id="{475005DB-F876-F632-8E81-BC43FF5B3F2E}"/>
              </a:ext>
            </a:extLst>
          </p:cNvPr>
          <p:cNvSpPr/>
          <p:nvPr/>
        </p:nvSpPr>
        <p:spPr>
          <a:xfrm>
            <a:off x="8498542" y="0"/>
            <a:ext cx="2433918" cy="1371600"/>
          </a:xfrm>
          <a:prstGeom prst="parallelogram">
            <a:avLst>
              <a:gd name="adj" fmla="val 46614"/>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Parallelogram 3">
            <a:extLst>
              <a:ext uri="{FF2B5EF4-FFF2-40B4-BE49-F238E27FC236}">
                <a16:creationId xmlns:a16="http://schemas.microsoft.com/office/drawing/2014/main" id="{74D128A8-FE1B-6B20-18EC-2F017E2CA5EE}"/>
              </a:ext>
            </a:extLst>
          </p:cNvPr>
          <p:cNvSpPr/>
          <p:nvPr/>
        </p:nvSpPr>
        <p:spPr>
          <a:xfrm>
            <a:off x="10345272" y="0"/>
            <a:ext cx="2433918" cy="1371600"/>
          </a:xfrm>
          <a:prstGeom prst="parallelogram">
            <a:avLst>
              <a:gd name="adj" fmla="val 46614"/>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p:cNvSpPr txBox="1"/>
          <p:nvPr/>
        </p:nvSpPr>
        <p:spPr>
          <a:xfrm>
            <a:off x="605642" y="380010"/>
            <a:ext cx="7528955" cy="769441"/>
          </a:xfrm>
          <a:prstGeom prst="rect">
            <a:avLst/>
          </a:prstGeom>
          <a:noFill/>
        </p:spPr>
        <p:txBody>
          <a:bodyPr wrap="square" rtlCol="0">
            <a:spAutoFit/>
          </a:bodyPr>
          <a:lstStyle/>
          <a:p>
            <a:r>
              <a:rPr lang="en-US" sz="4400" b="1" dirty="0" smtClean="0">
                <a:latin typeface="Berlin Sans FB" panose="020E0602020502020306" pitchFamily="34" charset="0"/>
              </a:rPr>
              <a:t>Technology Transfer</a:t>
            </a:r>
            <a:endParaRPr lang="en-IN" sz="4400" b="1" dirty="0">
              <a:latin typeface="Berlin Sans FB" panose="020E0602020502020306" pitchFamily="34" charset="0"/>
            </a:endParaRPr>
          </a:p>
        </p:txBody>
      </p:sp>
      <p:sp>
        <p:nvSpPr>
          <p:cNvPr id="7" name="TextBox 6"/>
          <p:cNvSpPr txBox="1"/>
          <p:nvPr/>
        </p:nvSpPr>
        <p:spPr>
          <a:xfrm>
            <a:off x="249382" y="1531917"/>
            <a:ext cx="11162805" cy="2677656"/>
          </a:xfrm>
          <a:prstGeom prst="rect">
            <a:avLst/>
          </a:prstGeom>
          <a:noFill/>
        </p:spPr>
        <p:txBody>
          <a:bodyPr wrap="square" rtlCol="0">
            <a:spAutoFit/>
          </a:bodyPr>
          <a:lstStyle/>
          <a:p>
            <a:r>
              <a:rPr lang="en-US" sz="2400" dirty="0" smtClean="0">
                <a:latin typeface="Times New Roman" panose="02020603050405020304" pitchFamily="18" charset="0"/>
                <a:cs typeface="Times New Roman" panose="02020603050405020304" pitchFamily="18" charset="0"/>
              </a:rPr>
              <a:t>Definition :- Technology Transfer is the process of moving scientific and technological knowledge from research institution and universities to industry for commercialization </a:t>
            </a:r>
          </a:p>
          <a:p>
            <a:endParaRPr lang="en-US" sz="2400" dirty="0">
              <a:latin typeface="Times New Roman" panose="02020603050405020304" pitchFamily="18" charset="0"/>
              <a:cs typeface="Times New Roman" panose="02020603050405020304" pitchFamily="18" charset="0"/>
            </a:endParaRPr>
          </a:p>
          <a:p>
            <a:r>
              <a:rPr lang="en-US" sz="2400" dirty="0" smtClean="0">
                <a:latin typeface="Times New Roman" panose="02020603050405020304" pitchFamily="18" charset="0"/>
                <a:cs typeface="Times New Roman" panose="02020603050405020304" pitchFamily="18" charset="0"/>
              </a:rPr>
              <a:t>Importance :-</a:t>
            </a:r>
          </a:p>
          <a:p>
            <a:pPr marL="285750" indent="-285750">
              <a:buFont typeface="Arial" panose="020B0604020202020204" pitchFamily="34" charset="0"/>
              <a:buChar char="•"/>
            </a:pPr>
            <a:r>
              <a:rPr lang="en-US" sz="2400" dirty="0" smtClean="0">
                <a:latin typeface="Times New Roman" panose="02020603050405020304" pitchFamily="18" charset="0"/>
                <a:cs typeface="Times New Roman" panose="02020603050405020304" pitchFamily="18" charset="0"/>
              </a:rPr>
              <a:t>Commercialize Innovation </a:t>
            </a:r>
          </a:p>
          <a:p>
            <a:pPr marL="285750" indent="-285750">
              <a:buFont typeface="Arial" panose="020B0604020202020204" pitchFamily="34" charset="0"/>
              <a:buChar char="•"/>
            </a:pPr>
            <a:r>
              <a:rPr lang="en-US" sz="2400" dirty="0" smtClean="0">
                <a:latin typeface="Times New Roman" panose="02020603050405020304" pitchFamily="18" charset="0"/>
                <a:cs typeface="Times New Roman" panose="02020603050405020304" pitchFamily="18" charset="0"/>
              </a:rPr>
              <a:t>Promote economic growth </a:t>
            </a:r>
          </a:p>
          <a:p>
            <a:pPr marL="285750" indent="-285750">
              <a:buFont typeface="Arial" panose="020B0604020202020204" pitchFamily="34" charset="0"/>
              <a:buChar char="•"/>
            </a:pPr>
            <a:r>
              <a:rPr lang="en-US" sz="2400" dirty="0" smtClean="0">
                <a:latin typeface="Times New Roman" panose="02020603050405020304" pitchFamily="18" charset="0"/>
                <a:cs typeface="Times New Roman" panose="02020603050405020304" pitchFamily="18" charset="0"/>
              </a:rPr>
              <a:t>Ensure quality and compliance </a:t>
            </a:r>
            <a:endParaRPr lang="en-IN" sz="2400" dirty="0">
              <a:latin typeface="Times New Roman" panose="02020603050405020304" pitchFamily="18" charset="0"/>
              <a:cs typeface="Times New Roman" panose="02020603050405020304" pitchFamily="18" charset="0"/>
            </a:endParaRPr>
          </a:p>
        </p:txBody>
      </p:sp>
      <p:pic>
        <p:nvPicPr>
          <p:cNvPr id="2050" name="Picture 2" descr="Technology Transfer | UPSC"/>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35097" y="2652955"/>
            <a:ext cx="5485204" cy="393106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249381" y="4358244"/>
            <a:ext cx="5153891" cy="1938992"/>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Challenges </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Cross-</a:t>
            </a:r>
            <a:r>
              <a:rPr lang="en-US" sz="2400" dirty="0" err="1">
                <a:latin typeface="Times New Roman" panose="02020603050405020304" pitchFamily="18" charset="0"/>
                <a:cs typeface="Times New Roman" panose="02020603050405020304" pitchFamily="18" charset="0"/>
              </a:rPr>
              <a:t>funcation</a:t>
            </a:r>
            <a:r>
              <a:rPr lang="en-US" sz="2400" dirty="0">
                <a:latin typeface="Times New Roman" panose="02020603050405020304" pitchFamily="18" charset="0"/>
                <a:cs typeface="Times New Roman" panose="02020603050405020304" pitchFamily="18" charset="0"/>
              </a:rPr>
              <a:t> interfaces ( Lack of information sharing , </a:t>
            </a:r>
            <a:r>
              <a:rPr lang="en-US" sz="2400" dirty="0" err="1">
                <a:latin typeface="Times New Roman" panose="02020603050405020304" pitchFamily="18" charset="0"/>
                <a:cs typeface="Times New Roman" panose="02020603050405020304" pitchFamily="18" charset="0"/>
              </a:rPr>
              <a:t>Knowlage</a:t>
            </a:r>
            <a:r>
              <a:rPr lang="en-US" sz="2400" dirty="0">
                <a:latin typeface="Times New Roman" panose="02020603050405020304" pitchFamily="18" charset="0"/>
                <a:cs typeface="Times New Roman" panose="02020603050405020304" pitchFamily="18" charset="0"/>
              </a:rPr>
              <a:t> )</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Uncertainty </a:t>
            </a:r>
            <a:endParaRPr lang="en-IN" sz="2400" dirty="0">
              <a:latin typeface="Times New Roman" panose="02020603050405020304" pitchFamily="18" charset="0"/>
              <a:cs typeface="Times New Roman" panose="02020603050405020304" pitchFamily="18" charset="0"/>
            </a:endParaRPr>
          </a:p>
          <a:p>
            <a:endParaRPr lang="en-IN" sz="2400" dirty="0"/>
          </a:p>
        </p:txBody>
      </p:sp>
    </p:spTree>
    <p:extLst>
      <p:ext uri="{BB962C8B-B14F-4D97-AF65-F5344CB8AC3E}">
        <p14:creationId xmlns:p14="http://schemas.microsoft.com/office/powerpoint/2010/main" val="39796168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E1F768F8-1AF6-E635-CAF0-48E05DA42C06}"/>
              </a:ext>
            </a:extLst>
          </p:cNvPr>
          <p:cNvSpPr/>
          <p:nvPr/>
        </p:nvSpPr>
        <p:spPr>
          <a:xfrm>
            <a:off x="-726142" y="0"/>
            <a:ext cx="9802907" cy="1371600"/>
          </a:xfrm>
          <a:prstGeom prst="parallelogram">
            <a:avLst>
              <a:gd name="adj" fmla="val 46569"/>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Parallelogram 2">
            <a:extLst>
              <a:ext uri="{FF2B5EF4-FFF2-40B4-BE49-F238E27FC236}">
                <a16:creationId xmlns:a16="http://schemas.microsoft.com/office/drawing/2014/main" id="{475005DB-F876-F632-8E81-BC43FF5B3F2E}"/>
              </a:ext>
            </a:extLst>
          </p:cNvPr>
          <p:cNvSpPr/>
          <p:nvPr/>
        </p:nvSpPr>
        <p:spPr>
          <a:xfrm>
            <a:off x="8498542" y="0"/>
            <a:ext cx="2433918" cy="1371600"/>
          </a:xfrm>
          <a:prstGeom prst="parallelogram">
            <a:avLst>
              <a:gd name="adj" fmla="val 46614"/>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Parallelogram 3">
            <a:extLst>
              <a:ext uri="{FF2B5EF4-FFF2-40B4-BE49-F238E27FC236}">
                <a16:creationId xmlns:a16="http://schemas.microsoft.com/office/drawing/2014/main" id="{74D128A8-FE1B-6B20-18EC-2F017E2CA5EE}"/>
              </a:ext>
            </a:extLst>
          </p:cNvPr>
          <p:cNvSpPr/>
          <p:nvPr/>
        </p:nvSpPr>
        <p:spPr>
          <a:xfrm>
            <a:off x="10345272" y="0"/>
            <a:ext cx="2433918" cy="1371600"/>
          </a:xfrm>
          <a:prstGeom prst="parallelogram">
            <a:avLst>
              <a:gd name="adj" fmla="val 46614"/>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 0"/>
          <p:cNvSpPr/>
          <p:nvPr/>
        </p:nvSpPr>
        <p:spPr>
          <a:xfrm>
            <a:off x="406707" y="77530"/>
            <a:ext cx="7798477" cy="796647"/>
          </a:xfrm>
          <a:prstGeom prst="rect">
            <a:avLst/>
          </a:prstGeom>
          <a:noFill/>
          <a:ln/>
        </p:spPr>
        <p:txBody>
          <a:bodyPr wrap="square" lIns="0" tIns="0" rIns="0" bIns="0" rtlCol="0" anchor="t"/>
          <a:lstStyle/>
          <a:p>
            <a:pPr marL="0" indent="0">
              <a:lnSpc>
                <a:spcPts val="4950"/>
              </a:lnSpc>
              <a:buNone/>
            </a:pPr>
            <a:r>
              <a:rPr lang="en-US" sz="3950" b="1" dirty="0">
                <a:solidFill>
                  <a:srgbClr val="3B4540"/>
                </a:solidFill>
                <a:latin typeface="Fraunces Extra Bold" pitchFamily="34" charset="0"/>
                <a:ea typeface="Fraunces Extra Bold" pitchFamily="34" charset="-122"/>
                <a:cs typeface="Fraunces Extra Bold" pitchFamily="34" charset="-120"/>
              </a:rPr>
              <a:t>Conclusion: Embracing the Technological Landscape</a:t>
            </a:r>
            <a:endParaRPr lang="en-US" sz="3950" dirty="0"/>
          </a:p>
        </p:txBody>
      </p:sp>
      <p:sp>
        <p:nvSpPr>
          <p:cNvPr id="9" name="Shape 1"/>
          <p:cNvSpPr/>
          <p:nvPr/>
        </p:nvSpPr>
        <p:spPr>
          <a:xfrm>
            <a:off x="88153" y="1476514"/>
            <a:ext cx="1652707" cy="716875"/>
          </a:xfrm>
          <a:prstGeom prst="roundRect">
            <a:avLst>
              <a:gd name="adj" fmla="val 25264"/>
            </a:avLst>
          </a:prstGeom>
          <a:solidFill>
            <a:schemeClr val="bg2"/>
          </a:solidFill>
          <a:ln/>
        </p:spPr>
      </p:sp>
      <p:sp>
        <p:nvSpPr>
          <p:cNvPr id="10" name="Text 2"/>
          <p:cNvSpPr/>
          <p:nvPr/>
        </p:nvSpPr>
        <p:spPr>
          <a:xfrm>
            <a:off x="289368" y="1633676"/>
            <a:ext cx="125492" cy="402431"/>
          </a:xfrm>
          <a:prstGeom prst="rect">
            <a:avLst/>
          </a:prstGeom>
          <a:noFill/>
          <a:ln/>
        </p:spPr>
        <p:txBody>
          <a:bodyPr wrap="none" lIns="0" tIns="0" rIns="0" bIns="0" rtlCol="0" anchor="t"/>
          <a:lstStyle/>
          <a:p>
            <a:pPr marL="0" indent="0" algn="ctr">
              <a:lnSpc>
                <a:spcPts val="3150"/>
              </a:lnSpc>
              <a:buNone/>
            </a:pPr>
            <a:r>
              <a:rPr lang="en-US" sz="1950" b="1" dirty="0">
                <a:solidFill>
                  <a:srgbClr val="405449"/>
                </a:solidFill>
                <a:latin typeface="Fraunces Extra Bold" pitchFamily="34" charset="0"/>
                <a:ea typeface="Fraunces Extra Bold" pitchFamily="34" charset="-122"/>
                <a:cs typeface="Fraunces Extra Bold" pitchFamily="34" charset="-120"/>
              </a:rPr>
              <a:t>1</a:t>
            </a:r>
            <a:endParaRPr lang="en-US" sz="1950" dirty="0"/>
          </a:p>
        </p:txBody>
      </p:sp>
      <p:sp>
        <p:nvSpPr>
          <p:cNvPr id="11" name="Text 3"/>
          <p:cNvSpPr/>
          <p:nvPr/>
        </p:nvSpPr>
        <p:spPr>
          <a:xfrm>
            <a:off x="1942075" y="1677729"/>
            <a:ext cx="1968341" cy="314444"/>
          </a:xfrm>
          <a:prstGeom prst="rect">
            <a:avLst/>
          </a:prstGeom>
          <a:noFill/>
          <a:ln/>
        </p:spPr>
        <p:txBody>
          <a:bodyPr wrap="none" lIns="0" tIns="0" rIns="0" bIns="0" rtlCol="0" anchor="t"/>
          <a:lstStyle/>
          <a:p>
            <a:pPr marL="0" indent="0" algn="l">
              <a:lnSpc>
                <a:spcPts val="2450"/>
              </a:lnSpc>
              <a:buNone/>
            </a:pPr>
            <a:r>
              <a:rPr lang="en-US" sz="1950" b="1" dirty="0">
                <a:solidFill>
                  <a:srgbClr val="405449"/>
                </a:solidFill>
                <a:latin typeface="Fraunces Extra Bold" pitchFamily="34" charset="0"/>
                <a:ea typeface="Fraunces Extra Bold" pitchFamily="34" charset="-122"/>
                <a:cs typeface="Fraunces Extra Bold" pitchFamily="34" charset="-120"/>
              </a:rPr>
              <a:t>Key Takeaways</a:t>
            </a:r>
            <a:endParaRPr lang="en-US" sz="1950" dirty="0"/>
          </a:p>
        </p:txBody>
      </p:sp>
      <p:sp>
        <p:nvSpPr>
          <p:cNvPr id="12" name="Shape 4"/>
          <p:cNvSpPr/>
          <p:nvPr/>
        </p:nvSpPr>
        <p:spPr>
          <a:xfrm>
            <a:off x="1132453" y="2292091"/>
            <a:ext cx="11367968" cy="11430"/>
          </a:xfrm>
          <a:prstGeom prst="roundRect">
            <a:avLst>
              <a:gd name="adj" fmla="val 1584520"/>
            </a:avLst>
          </a:prstGeom>
          <a:solidFill>
            <a:srgbClr val="CED9CE"/>
          </a:solidFill>
          <a:ln/>
        </p:spPr>
      </p:sp>
      <p:sp>
        <p:nvSpPr>
          <p:cNvPr id="13" name="Shape 5"/>
          <p:cNvSpPr/>
          <p:nvPr/>
        </p:nvSpPr>
        <p:spPr>
          <a:xfrm>
            <a:off x="205492" y="2446576"/>
            <a:ext cx="3305413" cy="1481495"/>
          </a:xfrm>
          <a:prstGeom prst="roundRect">
            <a:avLst>
              <a:gd name="adj" fmla="val 12225"/>
            </a:avLst>
          </a:prstGeom>
          <a:solidFill>
            <a:schemeClr val="bg2"/>
          </a:solidFill>
          <a:ln/>
        </p:spPr>
      </p:sp>
      <p:sp>
        <p:nvSpPr>
          <p:cNvPr id="14" name="Text 6"/>
          <p:cNvSpPr/>
          <p:nvPr/>
        </p:nvSpPr>
        <p:spPr>
          <a:xfrm>
            <a:off x="406707" y="3272454"/>
            <a:ext cx="164425" cy="402431"/>
          </a:xfrm>
          <a:prstGeom prst="rect">
            <a:avLst/>
          </a:prstGeom>
          <a:noFill/>
          <a:ln/>
        </p:spPr>
        <p:txBody>
          <a:bodyPr wrap="none" lIns="0" tIns="0" rIns="0" bIns="0" rtlCol="0" anchor="t"/>
          <a:lstStyle/>
          <a:p>
            <a:pPr marL="0" indent="0" algn="ctr">
              <a:lnSpc>
                <a:spcPts val="3150"/>
              </a:lnSpc>
              <a:buNone/>
            </a:pPr>
            <a:r>
              <a:rPr lang="en-US" sz="1950" b="1" dirty="0">
                <a:solidFill>
                  <a:srgbClr val="405449"/>
                </a:solidFill>
                <a:latin typeface="Fraunces Extra Bold" pitchFamily="34" charset="0"/>
                <a:ea typeface="Fraunces Extra Bold" pitchFamily="34" charset="-122"/>
                <a:cs typeface="Fraunces Extra Bold" pitchFamily="34" charset="-120"/>
              </a:rPr>
              <a:t>2</a:t>
            </a:r>
            <a:endParaRPr lang="en-US" sz="1950" dirty="0"/>
          </a:p>
        </p:txBody>
      </p:sp>
      <p:sp>
        <p:nvSpPr>
          <p:cNvPr id="15" name="Text 7"/>
          <p:cNvSpPr/>
          <p:nvPr/>
        </p:nvSpPr>
        <p:spPr>
          <a:xfrm>
            <a:off x="3636070" y="2600630"/>
            <a:ext cx="2515314" cy="314444"/>
          </a:xfrm>
          <a:prstGeom prst="rect">
            <a:avLst/>
          </a:prstGeom>
          <a:noFill/>
          <a:ln/>
        </p:spPr>
        <p:txBody>
          <a:bodyPr wrap="none" lIns="0" tIns="0" rIns="0" bIns="0" rtlCol="0" anchor="t"/>
          <a:lstStyle/>
          <a:p>
            <a:pPr marL="0" indent="0" algn="l">
              <a:lnSpc>
                <a:spcPts val="2450"/>
              </a:lnSpc>
              <a:buNone/>
            </a:pPr>
            <a:r>
              <a:rPr lang="en-US" sz="1950" b="1" dirty="0">
                <a:solidFill>
                  <a:srgbClr val="405449"/>
                </a:solidFill>
                <a:latin typeface="Fraunces Extra Bold" pitchFamily="34" charset="0"/>
                <a:ea typeface="Fraunces Extra Bold" pitchFamily="34" charset="-122"/>
                <a:cs typeface="Fraunces Extra Bold" pitchFamily="34" charset="-120"/>
              </a:rPr>
              <a:t>Adaptability</a:t>
            </a:r>
            <a:endParaRPr lang="en-US" sz="1950" dirty="0"/>
          </a:p>
        </p:txBody>
      </p:sp>
      <p:sp>
        <p:nvSpPr>
          <p:cNvPr id="16" name="Text 8"/>
          <p:cNvSpPr/>
          <p:nvPr/>
        </p:nvSpPr>
        <p:spPr>
          <a:xfrm>
            <a:off x="3611513" y="2971355"/>
            <a:ext cx="8580487" cy="643890"/>
          </a:xfrm>
          <a:prstGeom prst="rect">
            <a:avLst/>
          </a:prstGeom>
          <a:noFill/>
          <a:ln/>
        </p:spPr>
        <p:txBody>
          <a:bodyPr wrap="square" lIns="0" tIns="0" rIns="0" bIns="0" rtlCol="0" anchor="t"/>
          <a:lstStyle/>
          <a:p>
            <a:pPr marL="0" indent="0" algn="l">
              <a:lnSpc>
                <a:spcPts val="2500"/>
              </a:lnSpc>
              <a:buNone/>
            </a:pPr>
            <a:r>
              <a:rPr lang="en-US" sz="1550" dirty="0">
                <a:solidFill>
                  <a:srgbClr val="405449"/>
                </a:solidFill>
                <a:latin typeface="Nobile" pitchFamily="34" charset="0"/>
                <a:ea typeface="Nobile" pitchFamily="34" charset="-122"/>
                <a:cs typeface="Nobile" pitchFamily="34" charset="-120"/>
              </a:rPr>
              <a:t>Embrace continuous learning and adaptability to thrive in a rapidly changing technological landscape.</a:t>
            </a:r>
            <a:endParaRPr lang="en-US" sz="1550" dirty="0"/>
          </a:p>
        </p:txBody>
      </p:sp>
      <p:sp>
        <p:nvSpPr>
          <p:cNvPr id="17" name="Shape 9"/>
          <p:cNvSpPr/>
          <p:nvPr/>
        </p:nvSpPr>
        <p:spPr>
          <a:xfrm>
            <a:off x="3347553" y="4037370"/>
            <a:ext cx="9715262" cy="11430"/>
          </a:xfrm>
          <a:prstGeom prst="roundRect">
            <a:avLst>
              <a:gd name="adj" fmla="val 1584520"/>
            </a:avLst>
          </a:prstGeom>
          <a:solidFill>
            <a:srgbClr val="CED9CE"/>
          </a:solidFill>
          <a:ln/>
        </p:spPr>
      </p:sp>
      <p:sp>
        <p:nvSpPr>
          <p:cNvPr id="18" name="Shape 10"/>
          <p:cNvSpPr/>
          <p:nvPr/>
        </p:nvSpPr>
        <p:spPr>
          <a:xfrm>
            <a:off x="205492" y="4154717"/>
            <a:ext cx="4958120" cy="1481495"/>
          </a:xfrm>
          <a:prstGeom prst="roundRect">
            <a:avLst>
              <a:gd name="adj" fmla="val 12225"/>
            </a:avLst>
          </a:prstGeom>
          <a:solidFill>
            <a:schemeClr val="bg2"/>
          </a:solidFill>
          <a:ln/>
        </p:spPr>
      </p:sp>
      <p:sp>
        <p:nvSpPr>
          <p:cNvPr id="19" name="Text 11"/>
          <p:cNvSpPr/>
          <p:nvPr/>
        </p:nvSpPr>
        <p:spPr>
          <a:xfrm>
            <a:off x="406707" y="4753949"/>
            <a:ext cx="151924" cy="402431"/>
          </a:xfrm>
          <a:prstGeom prst="rect">
            <a:avLst/>
          </a:prstGeom>
          <a:noFill/>
          <a:ln/>
        </p:spPr>
        <p:txBody>
          <a:bodyPr wrap="none" lIns="0" tIns="0" rIns="0" bIns="0" rtlCol="0" anchor="t"/>
          <a:lstStyle/>
          <a:p>
            <a:pPr marL="0" indent="0" algn="ctr">
              <a:lnSpc>
                <a:spcPts val="3150"/>
              </a:lnSpc>
              <a:buNone/>
            </a:pPr>
            <a:r>
              <a:rPr lang="en-US" sz="1950" b="1" dirty="0">
                <a:solidFill>
                  <a:srgbClr val="405449"/>
                </a:solidFill>
                <a:latin typeface="Fraunces Extra Bold" pitchFamily="34" charset="0"/>
                <a:ea typeface="Fraunces Extra Bold" pitchFamily="34" charset="-122"/>
                <a:cs typeface="Fraunces Extra Bold" pitchFamily="34" charset="-120"/>
              </a:rPr>
              <a:t>3</a:t>
            </a:r>
            <a:endParaRPr lang="en-US" sz="1950" dirty="0"/>
          </a:p>
        </p:txBody>
      </p:sp>
      <p:sp>
        <p:nvSpPr>
          <p:cNvPr id="20" name="Text 12"/>
          <p:cNvSpPr/>
          <p:nvPr/>
        </p:nvSpPr>
        <p:spPr>
          <a:xfrm>
            <a:off x="5364827" y="4313703"/>
            <a:ext cx="2515314" cy="314444"/>
          </a:xfrm>
          <a:prstGeom prst="rect">
            <a:avLst/>
          </a:prstGeom>
          <a:noFill/>
          <a:ln/>
        </p:spPr>
        <p:txBody>
          <a:bodyPr wrap="none" lIns="0" tIns="0" rIns="0" bIns="0" rtlCol="0" anchor="t"/>
          <a:lstStyle/>
          <a:p>
            <a:pPr marL="0" indent="0" algn="l">
              <a:lnSpc>
                <a:spcPts val="2450"/>
              </a:lnSpc>
              <a:buNone/>
            </a:pPr>
            <a:r>
              <a:rPr lang="en-US" sz="1950" b="1" dirty="0">
                <a:solidFill>
                  <a:srgbClr val="405449"/>
                </a:solidFill>
                <a:latin typeface="Fraunces Extra Bold" pitchFamily="34" charset="0"/>
                <a:ea typeface="Fraunces Extra Bold" pitchFamily="34" charset="-122"/>
                <a:cs typeface="Fraunces Extra Bold" pitchFamily="34" charset="-120"/>
              </a:rPr>
              <a:t>Strategic Planning</a:t>
            </a:r>
            <a:endParaRPr lang="en-US" sz="1950" dirty="0"/>
          </a:p>
        </p:txBody>
      </p:sp>
      <p:sp>
        <p:nvSpPr>
          <p:cNvPr id="21" name="Text 13"/>
          <p:cNvSpPr/>
          <p:nvPr/>
        </p:nvSpPr>
        <p:spPr>
          <a:xfrm>
            <a:off x="5364826" y="4671154"/>
            <a:ext cx="6617377" cy="643890"/>
          </a:xfrm>
          <a:prstGeom prst="rect">
            <a:avLst/>
          </a:prstGeom>
          <a:noFill/>
          <a:ln/>
        </p:spPr>
        <p:txBody>
          <a:bodyPr wrap="square" lIns="0" tIns="0" rIns="0" bIns="0" rtlCol="0" anchor="t"/>
          <a:lstStyle/>
          <a:p>
            <a:pPr marL="0" indent="0" algn="l">
              <a:lnSpc>
                <a:spcPts val="2500"/>
              </a:lnSpc>
              <a:buNone/>
            </a:pPr>
            <a:r>
              <a:rPr lang="en-US" sz="1550" dirty="0">
                <a:solidFill>
                  <a:srgbClr val="405449"/>
                </a:solidFill>
                <a:latin typeface="Nobile" pitchFamily="34" charset="0"/>
                <a:ea typeface="Nobile" pitchFamily="34" charset="-122"/>
                <a:cs typeface="Nobile" pitchFamily="34" charset="-120"/>
              </a:rPr>
              <a:t>Develop proactive technology strategies aligned with business goals and priorities.</a:t>
            </a:r>
            <a:endParaRPr lang="en-US" sz="1550" dirty="0"/>
          </a:p>
        </p:txBody>
      </p:sp>
      <p:sp>
        <p:nvSpPr>
          <p:cNvPr id="22" name="Shape 14"/>
          <p:cNvSpPr/>
          <p:nvPr/>
        </p:nvSpPr>
        <p:spPr>
          <a:xfrm>
            <a:off x="4716635" y="5763540"/>
            <a:ext cx="8062555" cy="11430"/>
          </a:xfrm>
          <a:prstGeom prst="roundRect">
            <a:avLst>
              <a:gd name="adj" fmla="val 1584520"/>
            </a:avLst>
          </a:prstGeom>
          <a:solidFill>
            <a:srgbClr val="CED9CE"/>
          </a:solidFill>
          <a:ln/>
        </p:spPr>
      </p:sp>
      <p:sp>
        <p:nvSpPr>
          <p:cNvPr id="23" name="Shape 15"/>
          <p:cNvSpPr/>
          <p:nvPr/>
        </p:nvSpPr>
        <p:spPr>
          <a:xfrm>
            <a:off x="205492" y="5755612"/>
            <a:ext cx="6610945" cy="1481495"/>
          </a:xfrm>
          <a:prstGeom prst="roundRect">
            <a:avLst>
              <a:gd name="adj" fmla="val 12225"/>
            </a:avLst>
          </a:prstGeom>
          <a:solidFill>
            <a:schemeClr val="bg2"/>
          </a:solidFill>
          <a:ln/>
        </p:spPr>
      </p:sp>
      <p:sp>
        <p:nvSpPr>
          <p:cNvPr id="24" name="Text 16"/>
          <p:cNvSpPr/>
          <p:nvPr/>
        </p:nvSpPr>
        <p:spPr>
          <a:xfrm>
            <a:off x="406707" y="6182401"/>
            <a:ext cx="170974" cy="402431"/>
          </a:xfrm>
          <a:prstGeom prst="rect">
            <a:avLst/>
          </a:prstGeom>
          <a:noFill/>
          <a:ln/>
        </p:spPr>
        <p:txBody>
          <a:bodyPr wrap="none" lIns="0" tIns="0" rIns="0" bIns="0" rtlCol="0" anchor="t"/>
          <a:lstStyle/>
          <a:p>
            <a:pPr marL="0" indent="0" algn="ctr">
              <a:lnSpc>
                <a:spcPts val="3150"/>
              </a:lnSpc>
              <a:buNone/>
            </a:pPr>
            <a:r>
              <a:rPr lang="en-US" sz="1950" b="1" dirty="0">
                <a:solidFill>
                  <a:srgbClr val="405449"/>
                </a:solidFill>
                <a:latin typeface="Fraunces Extra Bold" pitchFamily="34" charset="0"/>
                <a:ea typeface="Fraunces Extra Bold" pitchFamily="34" charset="-122"/>
                <a:cs typeface="Fraunces Extra Bold" pitchFamily="34" charset="-120"/>
              </a:rPr>
              <a:t>4</a:t>
            </a:r>
            <a:endParaRPr lang="en-US" sz="1950" dirty="0"/>
          </a:p>
        </p:txBody>
      </p:sp>
      <p:sp>
        <p:nvSpPr>
          <p:cNvPr id="25" name="Text 17"/>
          <p:cNvSpPr/>
          <p:nvPr/>
        </p:nvSpPr>
        <p:spPr>
          <a:xfrm>
            <a:off x="6947527" y="5904379"/>
            <a:ext cx="2515314" cy="314444"/>
          </a:xfrm>
          <a:prstGeom prst="rect">
            <a:avLst/>
          </a:prstGeom>
          <a:noFill/>
          <a:ln/>
        </p:spPr>
        <p:txBody>
          <a:bodyPr wrap="none" lIns="0" tIns="0" rIns="0" bIns="0" rtlCol="0" anchor="t"/>
          <a:lstStyle/>
          <a:p>
            <a:pPr marL="0" indent="0" algn="l">
              <a:lnSpc>
                <a:spcPts val="2450"/>
              </a:lnSpc>
              <a:buNone/>
            </a:pPr>
            <a:r>
              <a:rPr lang="en-US" sz="1950" b="1" dirty="0">
                <a:solidFill>
                  <a:srgbClr val="405449"/>
                </a:solidFill>
                <a:latin typeface="Fraunces Extra Bold" pitchFamily="34" charset="0"/>
                <a:ea typeface="Fraunces Extra Bold" pitchFamily="34" charset="-122"/>
                <a:cs typeface="Fraunces Extra Bold" pitchFamily="34" charset="-120"/>
              </a:rPr>
              <a:t>Innovation</a:t>
            </a:r>
            <a:endParaRPr lang="en-US" sz="1950" dirty="0"/>
          </a:p>
        </p:txBody>
      </p:sp>
      <p:sp>
        <p:nvSpPr>
          <p:cNvPr id="26" name="Text 18"/>
          <p:cNvSpPr/>
          <p:nvPr/>
        </p:nvSpPr>
        <p:spPr>
          <a:xfrm>
            <a:off x="6947527" y="6214110"/>
            <a:ext cx="6208514" cy="643890"/>
          </a:xfrm>
          <a:prstGeom prst="rect">
            <a:avLst/>
          </a:prstGeom>
          <a:noFill/>
          <a:ln/>
        </p:spPr>
        <p:txBody>
          <a:bodyPr wrap="square" lIns="0" tIns="0" rIns="0" bIns="0" rtlCol="0" anchor="t"/>
          <a:lstStyle/>
          <a:p>
            <a:pPr marL="0" indent="0" algn="l">
              <a:lnSpc>
                <a:spcPts val="2500"/>
              </a:lnSpc>
              <a:buNone/>
            </a:pPr>
            <a:r>
              <a:rPr lang="en-US" sz="1550" dirty="0">
                <a:solidFill>
                  <a:srgbClr val="405449"/>
                </a:solidFill>
                <a:latin typeface="Nobile" pitchFamily="34" charset="0"/>
                <a:ea typeface="Nobile" pitchFamily="34" charset="-122"/>
                <a:cs typeface="Nobile" pitchFamily="34" charset="-120"/>
              </a:rPr>
              <a:t>Foster a culture of innovation, experiment with new technologies, and embrace emerging trends.</a:t>
            </a:r>
            <a:endParaRPr lang="en-US" sz="1550" dirty="0"/>
          </a:p>
        </p:txBody>
      </p:sp>
    </p:spTree>
    <p:extLst>
      <p:ext uri="{BB962C8B-B14F-4D97-AF65-F5344CB8AC3E}">
        <p14:creationId xmlns:p14="http://schemas.microsoft.com/office/powerpoint/2010/main" val="35389350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7855A17C-0C3C-F704-649D-809A7FD331C7}"/>
              </a:ext>
            </a:extLst>
          </p:cNvPr>
          <p:cNvSpPr/>
          <p:nvPr/>
        </p:nvSpPr>
        <p:spPr>
          <a:xfrm>
            <a:off x="-667820" y="-82194"/>
            <a:ext cx="9744585" cy="1453794"/>
          </a:xfrm>
          <a:prstGeom prst="parallelogram">
            <a:avLst>
              <a:gd name="adj" fmla="val 46569"/>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Parallelogram 2">
            <a:extLst>
              <a:ext uri="{FF2B5EF4-FFF2-40B4-BE49-F238E27FC236}">
                <a16:creationId xmlns:a16="http://schemas.microsoft.com/office/drawing/2014/main" id="{811F6D37-9563-B158-612F-A23F8E60F664}"/>
              </a:ext>
            </a:extLst>
          </p:cNvPr>
          <p:cNvSpPr/>
          <p:nvPr/>
        </p:nvSpPr>
        <p:spPr>
          <a:xfrm>
            <a:off x="8498542" y="0"/>
            <a:ext cx="2433918" cy="1371600"/>
          </a:xfrm>
          <a:prstGeom prst="parallelogram">
            <a:avLst>
              <a:gd name="adj" fmla="val 46614"/>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Parallelogram 3">
            <a:extLst>
              <a:ext uri="{FF2B5EF4-FFF2-40B4-BE49-F238E27FC236}">
                <a16:creationId xmlns:a16="http://schemas.microsoft.com/office/drawing/2014/main" id="{1DA09C60-0B6D-708C-9A08-D430007B65FC}"/>
              </a:ext>
            </a:extLst>
          </p:cNvPr>
          <p:cNvSpPr/>
          <p:nvPr/>
        </p:nvSpPr>
        <p:spPr>
          <a:xfrm>
            <a:off x="10345272" y="0"/>
            <a:ext cx="2433918" cy="1371600"/>
          </a:xfrm>
          <a:prstGeom prst="parallelogram">
            <a:avLst>
              <a:gd name="adj" fmla="val 46614"/>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p:cNvSpPr txBox="1"/>
          <p:nvPr/>
        </p:nvSpPr>
        <p:spPr>
          <a:xfrm>
            <a:off x="318499" y="421242"/>
            <a:ext cx="4541177" cy="830997"/>
          </a:xfrm>
          <a:prstGeom prst="rect">
            <a:avLst/>
          </a:prstGeom>
          <a:noFill/>
        </p:spPr>
        <p:txBody>
          <a:bodyPr wrap="square" rtlCol="0">
            <a:spAutoFit/>
          </a:bodyPr>
          <a:lstStyle/>
          <a:p>
            <a:r>
              <a:rPr lang="en-US" sz="4800" u="sng" dirty="0" smtClean="0">
                <a:latin typeface="Berlin Sans FB" panose="020E0602020502020306" pitchFamily="34" charset="0"/>
              </a:rPr>
              <a:t>Group Member </a:t>
            </a:r>
            <a:endParaRPr lang="en-IN" sz="4800" u="sng" dirty="0">
              <a:latin typeface="Berlin Sans FB" panose="020E0602020502020306" pitchFamily="34" charset="0"/>
            </a:endParaRPr>
          </a:p>
        </p:txBody>
      </p:sp>
      <p:graphicFrame>
        <p:nvGraphicFramePr>
          <p:cNvPr id="7" name="Table 6"/>
          <p:cNvGraphicFramePr>
            <a:graphicFrameLocks noGrp="1"/>
          </p:cNvGraphicFramePr>
          <p:nvPr>
            <p:extLst>
              <p:ext uri="{D42A27DB-BD31-4B8C-83A1-F6EECF244321}">
                <p14:modId xmlns:p14="http://schemas.microsoft.com/office/powerpoint/2010/main" val="2393935724"/>
              </p:ext>
            </p:extLst>
          </p:nvPr>
        </p:nvGraphicFramePr>
        <p:xfrm>
          <a:off x="521699" y="1722284"/>
          <a:ext cx="8127999" cy="2966720"/>
        </p:xfrm>
        <a:graphic>
          <a:graphicData uri="http://schemas.openxmlformats.org/drawingml/2006/table">
            <a:tbl>
              <a:tblPr firstRow="1" bandRow="1">
                <a:tableStyleId>{284E427A-3D55-4303-BF80-6455036E1DE7}</a:tableStyleId>
              </a:tblPr>
              <a:tblGrid>
                <a:gridCol w="2709333">
                  <a:extLst>
                    <a:ext uri="{9D8B030D-6E8A-4147-A177-3AD203B41FA5}">
                      <a16:colId xmlns:a16="http://schemas.microsoft.com/office/drawing/2014/main" val="645874282"/>
                    </a:ext>
                  </a:extLst>
                </a:gridCol>
                <a:gridCol w="2709333">
                  <a:extLst>
                    <a:ext uri="{9D8B030D-6E8A-4147-A177-3AD203B41FA5}">
                      <a16:colId xmlns:a16="http://schemas.microsoft.com/office/drawing/2014/main" val="3947831618"/>
                    </a:ext>
                  </a:extLst>
                </a:gridCol>
                <a:gridCol w="2709333">
                  <a:extLst>
                    <a:ext uri="{9D8B030D-6E8A-4147-A177-3AD203B41FA5}">
                      <a16:colId xmlns:a16="http://schemas.microsoft.com/office/drawing/2014/main" val="262060427"/>
                    </a:ext>
                  </a:extLst>
                </a:gridCol>
              </a:tblGrid>
              <a:tr h="370840">
                <a:tc>
                  <a:txBody>
                    <a:bodyPr/>
                    <a:lstStyle/>
                    <a:p>
                      <a:endParaRPr lang="en-IN" dirty="0"/>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2102158943"/>
                  </a:ext>
                </a:extLst>
              </a:tr>
              <a:tr h="370840">
                <a:tc>
                  <a:txBody>
                    <a:bodyPr/>
                    <a:lstStyle/>
                    <a:p>
                      <a:endParaRPr lang="en-IN"/>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2460898414"/>
                  </a:ext>
                </a:extLst>
              </a:tr>
              <a:tr h="370840">
                <a:tc>
                  <a:txBody>
                    <a:bodyPr/>
                    <a:lstStyle/>
                    <a:p>
                      <a:endParaRPr lang="en-IN"/>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1246062671"/>
                  </a:ext>
                </a:extLst>
              </a:tr>
              <a:tr h="370840">
                <a:tc>
                  <a:txBody>
                    <a:bodyPr/>
                    <a:lstStyle/>
                    <a:p>
                      <a:endParaRPr lang="en-IN"/>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3183947536"/>
                  </a:ext>
                </a:extLst>
              </a:tr>
              <a:tr h="370840">
                <a:tc>
                  <a:txBody>
                    <a:bodyPr/>
                    <a:lstStyle/>
                    <a:p>
                      <a:endParaRPr lang="en-IN"/>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3472763104"/>
                  </a:ext>
                </a:extLst>
              </a:tr>
              <a:tr h="370840">
                <a:tc>
                  <a:txBody>
                    <a:bodyPr/>
                    <a:lstStyle/>
                    <a:p>
                      <a:endParaRPr lang="en-IN"/>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1866903162"/>
                  </a:ext>
                </a:extLst>
              </a:tr>
              <a:tr h="370840">
                <a:tc>
                  <a:txBody>
                    <a:bodyPr/>
                    <a:lstStyle/>
                    <a:p>
                      <a:endParaRPr lang="en-IN"/>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2338118243"/>
                  </a:ext>
                </a:extLst>
              </a:tr>
              <a:tr h="370840">
                <a:tc>
                  <a:txBody>
                    <a:bodyPr/>
                    <a:lstStyle/>
                    <a:p>
                      <a:endParaRPr lang="en-IN"/>
                    </a:p>
                  </a:txBody>
                  <a:tcPr/>
                </a:tc>
                <a:tc>
                  <a:txBody>
                    <a:bodyPr/>
                    <a:lstStyle/>
                    <a:p>
                      <a:endParaRPr lang="en-IN"/>
                    </a:p>
                  </a:txBody>
                  <a:tcPr/>
                </a:tc>
                <a:tc>
                  <a:txBody>
                    <a:bodyPr/>
                    <a:lstStyle/>
                    <a:p>
                      <a:endParaRPr lang="en-IN" dirty="0"/>
                    </a:p>
                  </a:txBody>
                  <a:tcPr/>
                </a:tc>
                <a:extLst>
                  <a:ext uri="{0D108BD9-81ED-4DB2-BD59-A6C34878D82A}">
                    <a16:rowId xmlns:a16="http://schemas.microsoft.com/office/drawing/2014/main" val="3484158377"/>
                  </a:ext>
                </a:extLst>
              </a:tr>
            </a:tbl>
          </a:graphicData>
        </a:graphic>
      </p:graphicFrame>
    </p:spTree>
    <p:extLst>
      <p:ext uri="{BB962C8B-B14F-4D97-AF65-F5344CB8AC3E}">
        <p14:creationId xmlns:p14="http://schemas.microsoft.com/office/powerpoint/2010/main" val="127926706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040BE500-7F42-0650-C038-43C99222F3ED}"/>
              </a:ext>
            </a:extLst>
          </p:cNvPr>
          <p:cNvSpPr/>
          <p:nvPr/>
        </p:nvSpPr>
        <p:spPr>
          <a:xfrm>
            <a:off x="-726142" y="0"/>
            <a:ext cx="9802907" cy="1371600"/>
          </a:xfrm>
          <a:prstGeom prst="parallelogram">
            <a:avLst>
              <a:gd name="adj" fmla="val 46569"/>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Parallelogram 2">
            <a:extLst>
              <a:ext uri="{FF2B5EF4-FFF2-40B4-BE49-F238E27FC236}">
                <a16:creationId xmlns:a16="http://schemas.microsoft.com/office/drawing/2014/main" id="{1150631D-960B-04D0-A045-DB8860B8BDB2}"/>
              </a:ext>
            </a:extLst>
          </p:cNvPr>
          <p:cNvSpPr/>
          <p:nvPr/>
        </p:nvSpPr>
        <p:spPr>
          <a:xfrm>
            <a:off x="8498542" y="0"/>
            <a:ext cx="2433918" cy="1371600"/>
          </a:xfrm>
          <a:prstGeom prst="parallelogram">
            <a:avLst>
              <a:gd name="adj" fmla="val 46614"/>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Parallelogram 3">
            <a:extLst>
              <a:ext uri="{FF2B5EF4-FFF2-40B4-BE49-F238E27FC236}">
                <a16:creationId xmlns:a16="http://schemas.microsoft.com/office/drawing/2014/main" id="{50AD9935-DD86-89ED-9644-0B949C167400}"/>
              </a:ext>
            </a:extLst>
          </p:cNvPr>
          <p:cNvSpPr/>
          <p:nvPr/>
        </p:nvSpPr>
        <p:spPr>
          <a:xfrm>
            <a:off x="10345272" y="0"/>
            <a:ext cx="2433918" cy="1371600"/>
          </a:xfrm>
          <a:prstGeom prst="parallelogram">
            <a:avLst>
              <a:gd name="adj" fmla="val 46614"/>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 0">
            <a:extLst>
              <a:ext uri="{FF2B5EF4-FFF2-40B4-BE49-F238E27FC236}">
                <a16:creationId xmlns:a16="http://schemas.microsoft.com/office/drawing/2014/main" id="{CDFD96FD-93E6-B11F-53DE-9F83D7916722}"/>
              </a:ext>
            </a:extLst>
          </p:cNvPr>
          <p:cNvSpPr/>
          <p:nvPr/>
        </p:nvSpPr>
        <p:spPr>
          <a:xfrm>
            <a:off x="307867" y="0"/>
            <a:ext cx="7556421" cy="2835116"/>
          </a:xfrm>
          <a:prstGeom prst="rect">
            <a:avLst/>
          </a:prstGeom>
          <a:noFill/>
          <a:ln/>
        </p:spPr>
        <p:txBody>
          <a:bodyPr wrap="square" lIns="0" tIns="0" rIns="0" bIns="0" rtlCol="0" anchor="t"/>
          <a:lstStyle/>
          <a:p>
            <a:pPr marL="0" indent="0">
              <a:lnSpc>
                <a:spcPts val="5550"/>
              </a:lnSpc>
              <a:buNone/>
            </a:pPr>
            <a:r>
              <a:rPr lang="en-US" sz="4450" b="1" u="sng" dirty="0">
                <a:solidFill>
                  <a:srgbClr val="3B4540"/>
                </a:solidFill>
                <a:latin typeface="Berlin Sans FB Demi" panose="020E0802020502020306" pitchFamily="34" charset="0"/>
                <a:ea typeface="Fraunces Extra Bold" pitchFamily="34" charset="-122"/>
                <a:cs typeface="Fraunces Extra Bold" pitchFamily="34" charset="-120"/>
              </a:rPr>
              <a:t>Technological Environment in Management Fundamentals</a:t>
            </a:r>
            <a:endParaRPr lang="en-US" sz="4450" u="sng" dirty="0">
              <a:latin typeface="Berlin Sans FB Demi" panose="020E0802020502020306" pitchFamily="34" charset="0"/>
            </a:endParaRPr>
          </a:p>
        </p:txBody>
      </p:sp>
      <p:sp>
        <p:nvSpPr>
          <p:cNvPr id="6" name="Text 1">
            <a:extLst>
              <a:ext uri="{FF2B5EF4-FFF2-40B4-BE49-F238E27FC236}">
                <a16:creationId xmlns:a16="http://schemas.microsoft.com/office/drawing/2014/main" id="{0354CD43-C95A-33CC-E9D1-522E95FCD27B}"/>
              </a:ext>
            </a:extLst>
          </p:cNvPr>
          <p:cNvSpPr/>
          <p:nvPr/>
        </p:nvSpPr>
        <p:spPr>
          <a:xfrm>
            <a:off x="592119" y="3217953"/>
            <a:ext cx="6308500" cy="2133082"/>
          </a:xfrm>
          <a:prstGeom prst="rect">
            <a:avLst/>
          </a:prstGeom>
          <a:noFill/>
          <a:ln/>
        </p:spPr>
        <p:txBody>
          <a:bodyPr wrap="square" lIns="0" tIns="0" rIns="0" bIns="0" rtlCol="0" anchor="t"/>
          <a:lstStyle/>
          <a:p>
            <a:pPr marL="285750" indent="-285750">
              <a:lnSpc>
                <a:spcPts val="2850"/>
              </a:lnSpc>
              <a:buFont typeface="Arial" panose="020B0604020202020204" pitchFamily="34" charset="0"/>
              <a:buChar char="•"/>
            </a:pPr>
            <a:r>
              <a:rPr lang="en-US" sz="2000" dirty="0">
                <a:latin typeface="Times New Roman" panose="02020603050405020304" pitchFamily="18" charset="0"/>
                <a:ea typeface="Nobile" pitchFamily="34" charset="-122"/>
                <a:cs typeface="Times New Roman" panose="02020603050405020304" pitchFamily="18" charset="0"/>
              </a:rPr>
              <a:t>This presentation explores the ever-evolving technological landscape and its impact on management principles. It will delve into key concepts, trends, and strategies relevant to the modern business environment.</a:t>
            </a:r>
            <a:endParaRPr lang="en-US" sz="2000" dirty="0">
              <a:latin typeface="Times New Roman" panose="02020603050405020304" pitchFamily="18" charset="0"/>
              <a:cs typeface="Times New Roman" panose="02020603050405020304" pitchFamily="18" charset="0"/>
            </a:endParaRPr>
          </a:p>
        </p:txBody>
      </p:sp>
      <p:pic>
        <p:nvPicPr>
          <p:cNvPr id="17" name="Image 0" descr="preencoded.png"/>
          <p:cNvPicPr>
            <a:picLocks noChangeAspect="1"/>
          </p:cNvPicPr>
          <p:nvPr/>
        </p:nvPicPr>
        <p:blipFill>
          <a:blip r:embed="rId2">
            <a:extLst>
              <a:ext uri="{BEBA8EAE-BF5A-486C-A8C5-ECC9F3942E4B}">
                <a14:imgProps xmlns:a14="http://schemas.microsoft.com/office/drawing/2010/main">
                  <a14:imgLayer r:embed="rId3">
                    <a14:imgEffect>
                      <a14:colorTemperature colorTemp="11500"/>
                    </a14:imgEffect>
                    <a14:imgEffect>
                      <a14:saturation sat="400000"/>
                    </a14:imgEffect>
                  </a14:imgLayer>
                </a14:imgProps>
              </a:ext>
            </a:extLst>
          </a:blip>
          <a:stretch>
            <a:fillRect/>
          </a:stretch>
        </p:blipFill>
        <p:spPr>
          <a:xfrm>
            <a:off x="7646332" y="1474509"/>
            <a:ext cx="3915899" cy="5317638"/>
          </a:xfrm>
          <a:prstGeom prst="rect">
            <a:avLst/>
          </a:prstGeom>
        </p:spPr>
      </p:pic>
      <p:sp>
        <p:nvSpPr>
          <p:cNvPr id="10" name="Arrow: Pentagon 9">
            <a:extLst>
              <a:ext uri="{FF2B5EF4-FFF2-40B4-BE49-F238E27FC236}">
                <a16:creationId xmlns:a16="http://schemas.microsoft.com/office/drawing/2014/main" id="{0AD7C2BE-9E4F-C0D2-B837-AEAF950270C2}"/>
              </a:ext>
            </a:extLst>
          </p:cNvPr>
          <p:cNvSpPr/>
          <p:nvPr/>
        </p:nvSpPr>
        <p:spPr>
          <a:xfrm>
            <a:off x="-153594" y="6452094"/>
            <a:ext cx="11267768" cy="811811"/>
          </a:xfrm>
          <a:prstGeom prst="homePlate">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Arrow: Chevron 10">
            <a:extLst>
              <a:ext uri="{FF2B5EF4-FFF2-40B4-BE49-F238E27FC236}">
                <a16:creationId xmlns:a16="http://schemas.microsoft.com/office/drawing/2014/main" id="{D2FDAEDF-0209-78B2-2C76-BFC1B1A930C0}"/>
              </a:ext>
            </a:extLst>
          </p:cNvPr>
          <p:cNvSpPr/>
          <p:nvPr/>
        </p:nvSpPr>
        <p:spPr>
          <a:xfrm>
            <a:off x="10871168" y="6452094"/>
            <a:ext cx="614378" cy="837570"/>
          </a:xfrm>
          <a:prstGeom prst="chevron">
            <a:avLst>
              <a:gd name="adj" fmla="val 64545"/>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2" name="Arrow: Chevron 11">
            <a:extLst>
              <a:ext uri="{FF2B5EF4-FFF2-40B4-BE49-F238E27FC236}">
                <a16:creationId xmlns:a16="http://schemas.microsoft.com/office/drawing/2014/main" id="{5C026AB7-6F26-E3B3-3A34-16E1A828FC3A}"/>
              </a:ext>
            </a:extLst>
          </p:cNvPr>
          <p:cNvSpPr/>
          <p:nvPr/>
        </p:nvSpPr>
        <p:spPr>
          <a:xfrm>
            <a:off x="11255042" y="6439214"/>
            <a:ext cx="614378" cy="837570"/>
          </a:xfrm>
          <a:prstGeom prst="chevron">
            <a:avLst>
              <a:gd name="adj" fmla="val 64545"/>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extLst>
      <p:ext uri="{BB962C8B-B14F-4D97-AF65-F5344CB8AC3E}">
        <p14:creationId xmlns:p14="http://schemas.microsoft.com/office/powerpoint/2010/main" val="1843304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040BE500-7F42-0650-C038-43C99222F3ED}"/>
              </a:ext>
            </a:extLst>
          </p:cNvPr>
          <p:cNvSpPr/>
          <p:nvPr/>
        </p:nvSpPr>
        <p:spPr>
          <a:xfrm>
            <a:off x="-726142" y="0"/>
            <a:ext cx="9802907" cy="1371600"/>
          </a:xfrm>
          <a:prstGeom prst="parallelogram">
            <a:avLst>
              <a:gd name="adj" fmla="val 46569"/>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Parallelogram 2">
            <a:extLst>
              <a:ext uri="{FF2B5EF4-FFF2-40B4-BE49-F238E27FC236}">
                <a16:creationId xmlns:a16="http://schemas.microsoft.com/office/drawing/2014/main" id="{1150631D-960B-04D0-A045-DB8860B8BDB2}"/>
              </a:ext>
            </a:extLst>
          </p:cNvPr>
          <p:cNvSpPr/>
          <p:nvPr/>
        </p:nvSpPr>
        <p:spPr>
          <a:xfrm>
            <a:off x="8498542" y="0"/>
            <a:ext cx="2433918" cy="1371600"/>
          </a:xfrm>
          <a:prstGeom prst="parallelogram">
            <a:avLst>
              <a:gd name="adj" fmla="val 46614"/>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Parallelogram 3">
            <a:extLst>
              <a:ext uri="{FF2B5EF4-FFF2-40B4-BE49-F238E27FC236}">
                <a16:creationId xmlns:a16="http://schemas.microsoft.com/office/drawing/2014/main" id="{50AD9935-DD86-89ED-9644-0B949C167400}"/>
              </a:ext>
            </a:extLst>
          </p:cNvPr>
          <p:cNvSpPr/>
          <p:nvPr/>
        </p:nvSpPr>
        <p:spPr>
          <a:xfrm>
            <a:off x="10345272" y="0"/>
            <a:ext cx="2433918" cy="1371600"/>
          </a:xfrm>
          <a:prstGeom prst="parallelogram">
            <a:avLst>
              <a:gd name="adj" fmla="val 46614"/>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p:cNvSpPr txBox="1"/>
          <p:nvPr/>
        </p:nvSpPr>
        <p:spPr>
          <a:xfrm>
            <a:off x="436090" y="98323"/>
            <a:ext cx="8062452" cy="1569660"/>
          </a:xfrm>
          <a:prstGeom prst="rect">
            <a:avLst/>
          </a:prstGeom>
          <a:noFill/>
        </p:spPr>
        <p:txBody>
          <a:bodyPr wrap="square" rtlCol="0">
            <a:spAutoFit/>
          </a:bodyPr>
          <a:lstStyle/>
          <a:p>
            <a:r>
              <a:rPr lang="en-US" sz="3200" b="1" u="sng" dirty="0">
                <a:solidFill>
                  <a:srgbClr val="3B4540"/>
                </a:solidFill>
                <a:latin typeface="Berlin Sans FB" panose="020E0602020502020306" pitchFamily="34" charset="0"/>
                <a:ea typeface="Fraunces Extra Bold" pitchFamily="34" charset="-122"/>
                <a:cs typeface="Fraunces Extra Bold" pitchFamily="34" charset="-120"/>
              </a:rPr>
              <a:t>The Concept of Technology in Management</a:t>
            </a:r>
            <a:endParaRPr lang="en-US" sz="3200" u="sng" dirty="0">
              <a:latin typeface="Berlin Sans FB" panose="020E0602020502020306" pitchFamily="34" charset="0"/>
            </a:endParaRPr>
          </a:p>
          <a:p>
            <a:endParaRPr lang="en-IN" sz="3200" u="sng" dirty="0">
              <a:latin typeface="Berlin Sans FB" panose="020E0602020502020306" pitchFamily="34" charset="0"/>
            </a:endParaRPr>
          </a:p>
        </p:txBody>
      </p:sp>
      <p:sp>
        <p:nvSpPr>
          <p:cNvPr id="6" name="Text 1">
            <a:extLst>
              <a:ext uri="{FF2B5EF4-FFF2-40B4-BE49-F238E27FC236}">
                <a16:creationId xmlns:a16="http://schemas.microsoft.com/office/drawing/2014/main" id="{A39E0CF0-BF50-0992-21CE-5D9281D30328}"/>
              </a:ext>
            </a:extLst>
          </p:cNvPr>
          <p:cNvSpPr/>
          <p:nvPr/>
        </p:nvSpPr>
        <p:spPr>
          <a:xfrm>
            <a:off x="868306" y="1766306"/>
            <a:ext cx="2990493" cy="354330"/>
          </a:xfrm>
          <a:prstGeom prst="rect">
            <a:avLst/>
          </a:prstGeom>
          <a:noFill/>
          <a:ln/>
        </p:spPr>
        <p:txBody>
          <a:bodyPr wrap="none" lIns="0" tIns="0" rIns="0" bIns="0" rtlCol="0" anchor="t"/>
          <a:lstStyle/>
          <a:p>
            <a:pPr marL="0" indent="0">
              <a:lnSpc>
                <a:spcPts val="2750"/>
              </a:lnSpc>
              <a:buNone/>
            </a:pPr>
            <a:r>
              <a:rPr lang="en-US" sz="2200" b="1" dirty="0">
                <a:solidFill>
                  <a:srgbClr val="3B4540"/>
                </a:solidFill>
                <a:latin typeface="Times New Roman" panose="02020603050405020304" pitchFamily="18" charset="0"/>
                <a:ea typeface="Fraunces Extra Bold" pitchFamily="34" charset="-122"/>
                <a:cs typeface="Times New Roman" panose="02020603050405020304" pitchFamily="18" charset="0"/>
              </a:rPr>
              <a:t>What is Technology?</a:t>
            </a:r>
            <a:endParaRPr lang="en-US" sz="2200" dirty="0">
              <a:latin typeface="Times New Roman" panose="02020603050405020304" pitchFamily="18" charset="0"/>
              <a:cs typeface="Times New Roman" panose="02020603050405020304" pitchFamily="18" charset="0"/>
            </a:endParaRPr>
          </a:p>
        </p:txBody>
      </p:sp>
      <p:sp>
        <p:nvSpPr>
          <p:cNvPr id="7" name="Text 2">
            <a:extLst>
              <a:ext uri="{FF2B5EF4-FFF2-40B4-BE49-F238E27FC236}">
                <a16:creationId xmlns:a16="http://schemas.microsoft.com/office/drawing/2014/main" id="{DDC302FE-FCD2-7156-9D6C-B32E25431225}"/>
              </a:ext>
            </a:extLst>
          </p:cNvPr>
          <p:cNvSpPr/>
          <p:nvPr/>
        </p:nvSpPr>
        <p:spPr>
          <a:xfrm>
            <a:off x="868306" y="2170618"/>
            <a:ext cx="5918121" cy="1451610"/>
          </a:xfrm>
          <a:prstGeom prst="rect">
            <a:avLst/>
          </a:prstGeom>
          <a:noFill/>
          <a:ln/>
        </p:spPr>
        <p:txBody>
          <a:bodyPr wrap="square" lIns="0" tIns="0" rIns="0" bIns="0" rtlCol="0" anchor="t"/>
          <a:lstStyle/>
          <a:p>
            <a:pPr marL="0" indent="0" algn="just">
              <a:lnSpc>
                <a:spcPts val="2850"/>
              </a:lnSpc>
              <a:buNone/>
            </a:pPr>
            <a:r>
              <a:rPr lang="en-US" dirty="0">
                <a:solidFill>
                  <a:srgbClr val="405449"/>
                </a:solidFill>
                <a:latin typeface="Times New Roman" panose="02020603050405020304" pitchFamily="18" charset="0"/>
                <a:ea typeface="Nobile" pitchFamily="34" charset="-122"/>
                <a:cs typeface="Times New Roman" panose="02020603050405020304" pitchFamily="18" charset="0"/>
              </a:rPr>
              <a:t>Technology refers to the tools, techniques, and knowledge used to create products and services, encompassing hardware, software, processes, and information.</a:t>
            </a:r>
            <a:endParaRPr lang="en-US" dirty="0">
              <a:latin typeface="Times New Roman" panose="02020603050405020304" pitchFamily="18" charset="0"/>
              <a:cs typeface="Times New Roman" panose="02020603050405020304" pitchFamily="18" charset="0"/>
            </a:endParaRPr>
          </a:p>
        </p:txBody>
      </p:sp>
      <p:sp>
        <p:nvSpPr>
          <p:cNvPr id="8" name="Text 3">
            <a:extLst>
              <a:ext uri="{FF2B5EF4-FFF2-40B4-BE49-F238E27FC236}">
                <a16:creationId xmlns:a16="http://schemas.microsoft.com/office/drawing/2014/main" id="{6E29D28A-192B-FF07-7078-33EC2DAD5218}"/>
              </a:ext>
            </a:extLst>
          </p:cNvPr>
          <p:cNvSpPr/>
          <p:nvPr/>
        </p:nvSpPr>
        <p:spPr>
          <a:xfrm>
            <a:off x="868306" y="4022093"/>
            <a:ext cx="3750469" cy="354330"/>
          </a:xfrm>
          <a:prstGeom prst="rect">
            <a:avLst/>
          </a:prstGeom>
          <a:noFill/>
          <a:ln/>
        </p:spPr>
        <p:txBody>
          <a:bodyPr wrap="none" lIns="0" tIns="0" rIns="0" bIns="0" rtlCol="0" anchor="t"/>
          <a:lstStyle/>
          <a:p>
            <a:pPr marL="0" indent="0">
              <a:lnSpc>
                <a:spcPts val="2750"/>
              </a:lnSpc>
              <a:buNone/>
            </a:pPr>
            <a:r>
              <a:rPr lang="en-US" sz="2200" b="1" dirty="0">
                <a:solidFill>
                  <a:srgbClr val="3B4540"/>
                </a:solidFill>
                <a:latin typeface="Times New Roman" panose="02020603050405020304" pitchFamily="18" charset="0"/>
                <a:ea typeface="Fraunces Extra Bold" pitchFamily="34" charset="-122"/>
                <a:cs typeface="Times New Roman" panose="02020603050405020304" pitchFamily="18" charset="0"/>
              </a:rPr>
              <a:t>Relevance in Management</a:t>
            </a:r>
            <a:endParaRPr lang="en-US" sz="2200" dirty="0">
              <a:latin typeface="Times New Roman" panose="02020603050405020304" pitchFamily="18" charset="0"/>
              <a:cs typeface="Times New Roman" panose="02020603050405020304" pitchFamily="18" charset="0"/>
            </a:endParaRPr>
          </a:p>
        </p:txBody>
      </p:sp>
      <p:sp>
        <p:nvSpPr>
          <p:cNvPr id="9" name="Text 4">
            <a:extLst>
              <a:ext uri="{FF2B5EF4-FFF2-40B4-BE49-F238E27FC236}">
                <a16:creationId xmlns:a16="http://schemas.microsoft.com/office/drawing/2014/main" id="{57227157-9A25-D1CB-5972-BFF1BFC60350}"/>
              </a:ext>
            </a:extLst>
          </p:cNvPr>
          <p:cNvSpPr/>
          <p:nvPr/>
        </p:nvSpPr>
        <p:spPr>
          <a:xfrm>
            <a:off x="436090" y="4495641"/>
            <a:ext cx="5816162" cy="1451610"/>
          </a:xfrm>
          <a:prstGeom prst="rect">
            <a:avLst/>
          </a:prstGeom>
          <a:noFill/>
          <a:ln/>
        </p:spPr>
        <p:txBody>
          <a:bodyPr wrap="square" lIns="0" tIns="0" rIns="0" bIns="0" rtlCol="0" anchor="t"/>
          <a:lstStyle/>
          <a:p>
            <a:pPr marL="0" indent="0">
              <a:lnSpc>
                <a:spcPts val="2850"/>
              </a:lnSpc>
              <a:buNone/>
            </a:pPr>
            <a:r>
              <a:rPr lang="en-US" dirty="0">
                <a:solidFill>
                  <a:srgbClr val="405449"/>
                </a:solidFill>
                <a:latin typeface="Times New Roman" panose="02020603050405020304" pitchFamily="18" charset="0"/>
                <a:ea typeface="Nobile" pitchFamily="34" charset="-122"/>
                <a:cs typeface="Times New Roman" panose="02020603050405020304" pitchFamily="18" charset="0"/>
              </a:rPr>
              <a:t>Technology plays a vital role in management by enhancing efficiency, streamlining operations, facilitating communication, and providing insights for better decision-making.</a:t>
            </a:r>
            <a:endParaRPr lang="en-US" dirty="0">
              <a:latin typeface="Times New Roman" panose="02020603050405020304" pitchFamily="18" charset="0"/>
              <a:cs typeface="Times New Roman" panose="02020603050405020304" pitchFamily="18" charset="0"/>
            </a:endParaRPr>
          </a:p>
        </p:txBody>
      </p:sp>
      <p:sp>
        <p:nvSpPr>
          <p:cNvPr id="10" name="Rounded Rectangle 9"/>
          <p:cNvSpPr/>
          <p:nvPr/>
        </p:nvSpPr>
        <p:spPr>
          <a:xfrm>
            <a:off x="344129" y="1766306"/>
            <a:ext cx="363794" cy="354330"/>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latin typeface="Times New Roman" panose="02020603050405020304" pitchFamily="18" charset="0"/>
                <a:cs typeface="Times New Roman" panose="02020603050405020304" pitchFamily="18" charset="0"/>
              </a:rPr>
              <a:t>1</a:t>
            </a:r>
            <a:endParaRPr lang="en-IN" b="1" dirty="0">
              <a:latin typeface="Times New Roman" panose="02020603050405020304" pitchFamily="18" charset="0"/>
              <a:cs typeface="Times New Roman" panose="02020603050405020304" pitchFamily="18" charset="0"/>
            </a:endParaRPr>
          </a:p>
        </p:txBody>
      </p:sp>
      <p:sp>
        <p:nvSpPr>
          <p:cNvPr id="11" name="Rounded Rectangle 10"/>
          <p:cNvSpPr/>
          <p:nvPr/>
        </p:nvSpPr>
        <p:spPr>
          <a:xfrm>
            <a:off x="344129" y="4042988"/>
            <a:ext cx="363794" cy="354330"/>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latin typeface="Times New Roman" panose="02020603050405020304" pitchFamily="18" charset="0"/>
                <a:cs typeface="Times New Roman" panose="02020603050405020304" pitchFamily="18" charset="0"/>
              </a:rPr>
              <a:t>2</a:t>
            </a: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953739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0040F017-BA21-1189-0F94-6AAC59DBFD07}"/>
              </a:ext>
            </a:extLst>
          </p:cNvPr>
          <p:cNvSpPr/>
          <p:nvPr/>
        </p:nvSpPr>
        <p:spPr>
          <a:xfrm>
            <a:off x="-726142" y="0"/>
            <a:ext cx="9802907" cy="1371600"/>
          </a:xfrm>
          <a:prstGeom prst="parallelogram">
            <a:avLst>
              <a:gd name="adj" fmla="val 46569"/>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Parallelogram 2">
            <a:extLst>
              <a:ext uri="{FF2B5EF4-FFF2-40B4-BE49-F238E27FC236}">
                <a16:creationId xmlns:a16="http://schemas.microsoft.com/office/drawing/2014/main" id="{856C7670-09FB-816E-A76E-5902F71BB26D}"/>
              </a:ext>
            </a:extLst>
          </p:cNvPr>
          <p:cNvSpPr/>
          <p:nvPr/>
        </p:nvSpPr>
        <p:spPr>
          <a:xfrm>
            <a:off x="8498542" y="0"/>
            <a:ext cx="2433918" cy="1371600"/>
          </a:xfrm>
          <a:prstGeom prst="parallelogram">
            <a:avLst>
              <a:gd name="adj" fmla="val 46614"/>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Parallelogram 3">
            <a:extLst>
              <a:ext uri="{FF2B5EF4-FFF2-40B4-BE49-F238E27FC236}">
                <a16:creationId xmlns:a16="http://schemas.microsoft.com/office/drawing/2014/main" id="{99B1878E-9EBB-A0F0-017D-1CCB632CC9A2}"/>
              </a:ext>
            </a:extLst>
          </p:cNvPr>
          <p:cNvSpPr/>
          <p:nvPr/>
        </p:nvSpPr>
        <p:spPr>
          <a:xfrm>
            <a:off x="10345272" y="0"/>
            <a:ext cx="2433918" cy="1371600"/>
          </a:xfrm>
          <a:prstGeom prst="parallelogram">
            <a:avLst>
              <a:gd name="adj" fmla="val 46614"/>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2E694392-F345-64C6-AE9E-CDFC3D4C40AC}"/>
              </a:ext>
            </a:extLst>
          </p:cNvPr>
          <p:cNvSpPr txBox="1"/>
          <p:nvPr/>
        </p:nvSpPr>
        <p:spPr>
          <a:xfrm>
            <a:off x="595594" y="203450"/>
            <a:ext cx="7587503" cy="683842"/>
          </a:xfrm>
          <a:prstGeom prst="rect">
            <a:avLst/>
          </a:prstGeom>
          <a:noFill/>
        </p:spPr>
        <p:txBody>
          <a:bodyPr wrap="square">
            <a:spAutoFit/>
          </a:bodyPr>
          <a:lstStyle/>
          <a:p>
            <a:pPr marL="0" indent="0">
              <a:lnSpc>
                <a:spcPts val="5050"/>
              </a:lnSpc>
              <a:buNone/>
            </a:pPr>
            <a:r>
              <a:rPr lang="en-US" sz="3600" b="1" u="sng" dirty="0">
                <a:solidFill>
                  <a:srgbClr val="3B4540"/>
                </a:solidFill>
                <a:latin typeface="Berlin Sans FB Demi" panose="020E0802020502020306" pitchFamily="34" charset="0"/>
                <a:ea typeface="Fraunces Extra Bold" pitchFamily="34" charset="-122"/>
                <a:cs typeface="Fraunces Extra Bold" pitchFamily="34" charset="-120"/>
              </a:rPr>
              <a:t>Dynamics of Technological Change</a:t>
            </a:r>
            <a:endParaRPr lang="en-US" sz="3600" u="sng" dirty="0">
              <a:latin typeface="Berlin Sans FB Demi" panose="020E0802020502020306" pitchFamily="34" charset="0"/>
            </a:endParaRPr>
          </a:p>
        </p:txBody>
      </p:sp>
      <p:sp>
        <p:nvSpPr>
          <p:cNvPr id="7" name="Arrow: Pentagon 6">
            <a:extLst>
              <a:ext uri="{FF2B5EF4-FFF2-40B4-BE49-F238E27FC236}">
                <a16:creationId xmlns:a16="http://schemas.microsoft.com/office/drawing/2014/main" id="{5E1B96D1-E49D-C930-581B-5E14657F0AAE}"/>
              </a:ext>
            </a:extLst>
          </p:cNvPr>
          <p:cNvSpPr/>
          <p:nvPr/>
        </p:nvSpPr>
        <p:spPr>
          <a:xfrm>
            <a:off x="0" y="1575050"/>
            <a:ext cx="4817408" cy="811811"/>
          </a:xfrm>
          <a:prstGeom prst="homePlate">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Arrow: Chevron 7">
            <a:extLst>
              <a:ext uri="{FF2B5EF4-FFF2-40B4-BE49-F238E27FC236}">
                <a16:creationId xmlns:a16="http://schemas.microsoft.com/office/drawing/2014/main" id="{B3A80300-2C10-9DED-8335-BB321E8A393E}"/>
              </a:ext>
            </a:extLst>
          </p:cNvPr>
          <p:cNvSpPr/>
          <p:nvPr/>
        </p:nvSpPr>
        <p:spPr>
          <a:xfrm>
            <a:off x="4519038" y="1549291"/>
            <a:ext cx="614378" cy="837570"/>
          </a:xfrm>
          <a:prstGeom prst="chevron">
            <a:avLst>
              <a:gd name="adj" fmla="val 64545"/>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9" name="Arrow: Chevron 8">
            <a:extLst>
              <a:ext uri="{FF2B5EF4-FFF2-40B4-BE49-F238E27FC236}">
                <a16:creationId xmlns:a16="http://schemas.microsoft.com/office/drawing/2014/main" id="{53DA2AEF-1175-44D0-1300-370E578C4B5F}"/>
              </a:ext>
            </a:extLst>
          </p:cNvPr>
          <p:cNvSpPr/>
          <p:nvPr/>
        </p:nvSpPr>
        <p:spPr>
          <a:xfrm>
            <a:off x="4826227" y="1545475"/>
            <a:ext cx="614378" cy="837570"/>
          </a:xfrm>
          <a:prstGeom prst="chevron">
            <a:avLst>
              <a:gd name="adj" fmla="val 64545"/>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3" name="TextBox 12">
            <a:extLst>
              <a:ext uri="{FF2B5EF4-FFF2-40B4-BE49-F238E27FC236}">
                <a16:creationId xmlns:a16="http://schemas.microsoft.com/office/drawing/2014/main" id="{7601124F-072C-12B6-5A3A-2CEA9DD5CE03}"/>
              </a:ext>
            </a:extLst>
          </p:cNvPr>
          <p:cNvSpPr txBox="1"/>
          <p:nvPr/>
        </p:nvSpPr>
        <p:spPr>
          <a:xfrm>
            <a:off x="158004" y="1764558"/>
            <a:ext cx="4817408" cy="399405"/>
          </a:xfrm>
          <a:prstGeom prst="rect">
            <a:avLst/>
          </a:prstGeom>
          <a:noFill/>
        </p:spPr>
        <p:txBody>
          <a:bodyPr wrap="square">
            <a:spAutoFit/>
          </a:bodyPr>
          <a:lstStyle/>
          <a:p>
            <a:pPr>
              <a:lnSpc>
                <a:spcPct val="107000"/>
              </a:lnSpc>
              <a:spcAft>
                <a:spcPts val="800"/>
              </a:spcAft>
            </a:pPr>
            <a:r>
              <a:rPr lang="en-IN" sz="2000" b="1" u="sng" dirty="0">
                <a:effectLst/>
                <a:latin typeface="Times New Roman" panose="02020603050405020304" pitchFamily="18" charset="0"/>
                <a:ea typeface="Calibri" panose="020F0502020204030204" pitchFamily="34" charset="0"/>
                <a:cs typeface="Times New Roman" panose="02020603050405020304" pitchFamily="18" charset="0"/>
              </a:rPr>
              <a:t>Factors Driving Technological Change:-</a:t>
            </a:r>
          </a:p>
        </p:txBody>
      </p:sp>
      <p:sp>
        <p:nvSpPr>
          <p:cNvPr id="15" name="Flowchart: Process 14">
            <a:extLst>
              <a:ext uri="{FF2B5EF4-FFF2-40B4-BE49-F238E27FC236}">
                <a16:creationId xmlns:a16="http://schemas.microsoft.com/office/drawing/2014/main" id="{08899B4F-AEFD-DBD7-97BD-AE901C61DBD3}"/>
              </a:ext>
            </a:extLst>
          </p:cNvPr>
          <p:cNvSpPr/>
          <p:nvPr/>
        </p:nvSpPr>
        <p:spPr>
          <a:xfrm>
            <a:off x="363071" y="2675965"/>
            <a:ext cx="4463156" cy="837570"/>
          </a:xfrm>
          <a:prstGeom prst="flowChartProcess">
            <a:avLst/>
          </a:prstGeom>
          <a:noFill/>
          <a:ln w="952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17" name="Right Triangle 16">
            <a:extLst>
              <a:ext uri="{FF2B5EF4-FFF2-40B4-BE49-F238E27FC236}">
                <a16:creationId xmlns:a16="http://schemas.microsoft.com/office/drawing/2014/main" id="{DDD7D57C-C0C2-346B-7D59-8B4C5320F293}"/>
              </a:ext>
            </a:extLst>
          </p:cNvPr>
          <p:cNvSpPr/>
          <p:nvPr/>
        </p:nvSpPr>
        <p:spPr>
          <a:xfrm>
            <a:off x="363070" y="2908418"/>
            <a:ext cx="726141" cy="605117"/>
          </a:xfrm>
          <a:prstGeom prst="rtTriangle">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ight Triangle 17">
            <a:extLst>
              <a:ext uri="{FF2B5EF4-FFF2-40B4-BE49-F238E27FC236}">
                <a16:creationId xmlns:a16="http://schemas.microsoft.com/office/drawing/2014/main" id="{D68AFEA1-3618-B28C-DD06-A275D742CF7B}"/>
              </a:ext>
            </a:extLst>
          </p:cNvPr>
          <p:cNvSpPr/>
          <p:nvPr/>
        </p:nvSpPr>
        <p:spPr>
          <a:xfrm rot="16200000" flipH="1">
            <a:off x="4160598" y="2736477"/>
            <a:ext cx="726141" cy="605117"/>
          </a:xfrm>
          <a:prstGeom prst="rtTriangle">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0CC4E6FE-9AAE-1912-ECDB-54A11804A550}"/>
              </a:ext>
            </a:extLst>
          </p:cNvPr>
          <p:cNvSpPr txBox="1"/>
          <p:nvPr/>
        </p:nvSpPr>
        <p:spPr>
          <a:xfrm>
            <a:off x="907676" y="2783979"/>
            <a:ext cx="3494970" cy="671915"/>
          </a:xfrm>
          <a:prstGeom prst="rect">
            <a:avLst/>
          </a:prstGeom>
          <a:noFill/>
        </p:spPr>
        <p:txBody>
          <a:bodyPr wrap="square" rtlCol="0">
            <a:spAutoFit/>
          </a:bodyPr>
          <a:lstStyle/>
          <a:p>
            <a:pPr marL="342900" lvl="0" indent="-342900">
              <a:lnSpc>
                <a:spcPct val="107000"/>
              </a:lnSpc>
              <a:spcAft>
                <a:spcPts val="800"/>
              </a:spcAft>
              <a:buFont typeface="+mj-lt"/>
              <a:buAutoNum type="arabicPeriod"/>
            </a:pP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Research and Development (R&amp;D)</a:t>
            </a:r>
          </a:p>
        </p:txBody>
      </p:sp>
      <p:sp>
        <p:nvSpPr>
          <p:cNvPr id="20" name="Flowchart: Process 19">
            <a:extLst>
              <a:ext uri="{FF2B5EF4-FFF2-40B4-BE49-F238E27FC236}">
                <a16:creationId xmlns:a16="http://schemas.microsoft.com/office/drawing/2014/main" id="{29DD3A2D-A4FD-EAAE-2B6E-429BFB4C8CA5}"/>
              </a:ext>
            </a:extLst>
          </p:cNvPr>
          <p:cNvSpPr/>
          <p:nvPr/>
        </p:nvSpPr>
        <p:spPr>
          <a:xfrm>
            <a:off x="6096001" y="2675965"/>
            <a:ext cx="4463156" cy="837570"/>
          </a:xfrm>
          <a:prstGeom prst="flowChartProcess">
            <a:avLst/>
          </a:prstGeom>
          <a:noFill/>
          <a:ln w="952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21" name="Right Triangle 20">
            <a:extLst>
              <a:ext uri="{FF2B5EF4-FFF2-40B4-BE49-F238E27FC236}">
                <a16:creationId xmlns:a16="http://schemas.microsoft.com/office/drawing/2014/main" id="{22D163C1-2BE5-A42E-A8B4-E60DFCEE041A}"/>
              </a:ext>
            </a:extLst>
          </p:cNvPr>
          <p:cNvSpPr/>
          <p:nvPr/>
        </p:nvSpPr>
        <p:spPr>
          <a:xfrm>
            <a:off x="6096000" y="2908418"/>
            <a:ext cx="726141" cy="605117"/>
          </a:xfrm>
          <a:prstGeom prst="rtTriangl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Right Triangle 21">
            <a:extLst>
              <a:ext uri="{FF2B5EF4-FFF2-40B4-BE49-F238E27FC236}">
                <a16:creationId xmlns:a16="http://schemas.microsoft.com/office/drawing/2014/main" id="{955C2A83-C205-1227-9138-52F26A580555}"/>
              </a:ext>
            </a:extLst>
          </p:cNvPr>
          <p:cNvSpPr/>
          <p:nvPr/>
        </p:nvSpPr>
        <p:spPr>
          <a:xfrm rot="16200000" flipH="1">
            <a:off x="9893528" y="2736477"/>
            <a:ext cx="726141" cy="605117"/>
          </a:xfrm>
          <a:prstGeom prst="rtTriangle">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Flowchart: Process 22">
            <a:extLst>
              <a:ext uri="{FF2B5EF4-FFF2-40B4-BE49-F238E27FC236}">
                <a16:creationId xmlns:a16="http://schemas.microsoft.com/office/drawing/2014/main" id="{4A0BC761-55E6-A4D7-77A4-96EA78E0C828}"/>
              </a:ext>
            </a:extLst>
          </p:cNvPr>
          <p:cNvSpPr/>
          <p:nvPr/>
        </p:nvSpPr>
        <p:spPr>
          <a:xfrm>
            <a:off x="363071" y="4630271"/>
            <a:ext cx="4463156" cy="837570"/>
          </a:xfrm>
          <a:prstGeom prst="flowChartProcess">
            <a:avLst/>
          </a:prstGeom>
          <a:noFill/>
          <a:ln w="952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24" name="Right Triangle 23">
            <a:extLst>
              <a:ext uri="{FF2B5EF4-FFF2-40B4-BE49-F238E27FC236}">
                <a16:creationId xmlns:a16="http://schemas.microsoft.com/office/drawing/2014/main" id="{6F51E27F-AA1C-2D83-8335-E9A00AF0DC0E}"/>
              </a:ext>
            </a:extLst>
          </p:cNvPr>
          <p:cNvSpPr/>
          <p:nvPr/>
        </p:nvSpPr>
        <p:spPr>
          <a:xfrm>
            <a:off x="363070" y="4862724"/>
            <a:ext cx="726141" cy="605117"/>
          </a:xfrm>
          <a:prstGeom prst="rtTriangl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ight Triangle 24">
            <a:extLst>
              <a:ext uri="{FF2B5EF4-FFF2-40B4-BE49-F238E27FC236}">
                <a16:creationId xmlns:a16="http://schemas.microsoft.com/office/drawing/2014/main" id="{192D081C-7677-884C-D08C-D9583A3EB56D}"/>
              </a:ext>
            </a:extLst>
          </p:cNvPr>
          <p:cNvSpPr/>
          <p:nvPr/>
        </p:nvSpPr>
        <p:spPr>
          <a:xfrm rot="16200000" flipH="1">
            <a:off x="4160598" y="4690783"/>
            <a:ext cx="726141" cy="605117"/>
          </a:xfrm>
          <a:prstGeom prst="rtTriangl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Flowchart: Process 25">
            <a:extLst>
              <a:ext uri="{FF2B5EF4-FFF2-40B4-BE49-F238E27FC236}">
                <a16:creationId xmlns:a16="http://schemas.microsoft.com/office/drawing/2014/main" id="{8255F4CC-5ED0-DFB2-B879-5C3635544BCE}"/>
              </a:ext>
            </a:extLst>
          </p:cNvPr>
          <p:cNvSpPr/>
          <p:nvPr/>
        </p:nvSpPr>
        <p:spPr>
          <a:xfrm>
            <a:off x="6096000" y="4576919"/>
            <a:ext cx="4463156" cy="837570"/>
          </a:xfrm>
          <a:prstGeom prst="flowChartProcess">
            <a:avLst/>
          </a:prstGeom>
          <a:noFill/>
          <a:ln w="952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27" name="Right Triangle 26">
            <a:extLst>
              <a:ext uri="{FF2B5EF4-FFF2-40B4-BE49-F238E27FC236}">
                <a16:creationId xmlns:a16="http://schemas.microsoft.com/office/drawing/2014/main" id="{60F8C4CC-4D0D-4DB1-A454-5AF27571ACFF}"/>
              </a:ext>
            </a:extLst>
          </p:cNvPr>
          <p:cNvSpPr/>
          <p:nvPr/>
        </p:nvSpPr>
        <p:spPr>
          <a:xfrm>
            <a:off x="6095999" y="4809372"/>
            <a:ext cx="726141" cy="605117"/>
          </a:xfrm>
          <a:prstGeom prst="rtTriangle">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Right Triangle 27">
            <a:extLst>
              <a:ext uri="{FF2B5EF4-FFF2-40B4-BE49-F238E27FC236}">
                <a16:creationId xmlns:a16="http://schemas.microsoft.com/office/drawing/2014/main" id="{1F2847A7-349E-E725-92FD-077E829F9E6C}"/>
              </a:ext>
            </a:extLst>
          </p:cNvPr>
          <p:cNvSpPr/>
          <p:nvPr/>
        </p:nvSpPr>
        <p:spPr>
          <a:xfrm rot="16200000" flipH="1">
            <a:off x="9893527" y="4637431"/>
            <a:ext cx="726141" cy="605117"/>
          </a:xfrm>
          <a:prstGeom prst="rtTriangle">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TextBox 28">
            <a:extLst>
              <a:ext uri="{FF2B5EF4-FFF2-40B4-BE49-F238E27FC236}">
                <a16:creationId xmlns:a16="http://schemas.microsoft.com/office/drawing/2014/main" id="{0CC4E6FE-9AAE-1912-ECDB-54A11804A550}"/>
              </a:ext>
            </a:extLst>
          </p:cNvPr>
          <p:cNvSpPr txBox="1"/>
          <p:nvPr/>
        </p:nvSpPr>
        <p:spPr>
          <a:xfrm>
            <a:off x="7329280" y="2906108"/>
            <a:ext cx="3494970" cy="368755"/>
          </a:xfrm>
          <a:prstGeom prst="rect">
            <a:avLst/>
          </a:prstGeom>
          <a:noFill/>
        </p:spPr>
        <p:txBody>
          <a:bodyPr wrap="square" rtlCol="0">
            <a:spAutoFit/>
          </a:bodyPr>
          <a:lstStyle/>
          <a:p>
            <a:pPr lvl="0">
              <a:lnSpc>
                <a:spcPct val="107000"/>
              </a:lnSpc>
              <a:spcAft>
                <a:spcPts val="800"/>
              </a:spcAft>
            </a:pPr>
            <a:r>
              <a:rPr lang="en-US" b="1" dirty="0" smtClean="0">
                <a:latin typeface="Times New Roman" panose="02020603050405020304" pitchFamily="18" charset="0"/>
                <a:ea typeface="Calibri" panose="020F0502020204030204" pitchFamily="34" charset="0"/>
                <a:cs typeface="Times New Roman" panose="02020603050405020304" pitchFamily="18" charset="0"/>
              </a:rPr>
              <a:t>2. Market Demand</a:t>
            </a:r>
            <a:endParaRPr lang="en-IN" sz="1800" b="1"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30" name="TextBox 29">
            <a:extLst>
              <a:ext uri="{FF2B5EF4-FFF2-40B4-BE49-F238E27FC236}">
                <a16:creationId xmlns:a16="http://schemas.microsoft.com/office/drawing/2014/main" id="{0CC4E6FE-9AAE-1912-ECDB-54A11804A550}"/>
              </a:ext>
            </a:extLst>
          </p:cNvPr>
          <p:cNvSpPr txBox="1"/>
          <p:nvPr/>
        </p:nvSpPr>
        <p:spPr>
          <a:xfrm>
            <a:off x="1089211" y="4858994"/>
            <a:ext cx="3494970" cy="368755"/>
          </a:xfrm>
          <a:prstGeom prst="rect">
            <a:avLst/>
          </a:prstGeom>
          <a:noFill/>
        </p:spPr>
        <p:txBody>
          <a:bodyPr wrap="square" rtlCol="0">
            <a:spAutoFit/>
          </a:bodyPr>
          <a:lstStyle/>
          <a:p>
            <a:pPr lvl="0">
              <a:lnSpc>
                <a:spcPct val="107000"/>
              </a:lnSpc>
              <a:spcAft>
                <a:spcPts val="800"/>
              </a:spcAft>
            </a:pPr>
            <a:r>
              <a:rPr lang="en-US" b="1" dirty="0" smtClean="0">
                <a:latin typeface="Times New Roman" panose="02020603050405020304" pitchFamily="18" charset="0"/>
                <a:ea typeface="Calibri" panose="020F0502020204030204" pitchFamily="34" charset="0"/>
                <a:cs typeface="Times New Roman" panose="02020603050405020304" pitchFamily="18" charset="0"/>
              </a:rPr>
              <a:t>3. Competitive Pressure</a:t>
            </a:r>
            <a:endParaRPr lang="en-IN" sz="1800" b="1"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31" name="TextBox 30">
            <a:extLst>
              <a:ext uri="{FF2B5EF4-FFF2-40B4-BE49-F238E27FC236}">
                <a16:creationId xmlns:a16="http://schemas.microsoft.com/office/drawing/2014/main" id="{0CC4E6FE-9AAE-1912-ECDB-54A11804A550}"/>
              </a:ext>
            </a:extLst>
          </p:cNvPr>
          <p:cNvSpPr txBox="1"/>
          <p:nvPr/>
        </p:nvSpPr>
        <p:spPr>
          <a:xfrm>
            <a:off x="7149640" y="4764236"/>
            <a:ext cx="3494970" cy="368755"/>
          </a:xfrm>
          <a:prstGeom prst="rect">
            <a:avLst/>
          </a:prstGeom>
          <a:noFill/>
        </p:spPr>
        <p:txBody>
          <a:bodyPr wrap="square" rtlCol="0">
            <a:spAutoFit/>
          </a:bodyPr>
          <a:lstStyle/>
          <a:p>
            <a:pPr lvl="0">
              <a:lnSpc>
                <a:spcPct val="107000"/>
              </a:lnSpc>
              <a:spcAft>
                <a:spcPts val="800"/>
              </a:spcAft>
            </a:pPr>
            <a:r>
              <a:rPr lang="en-US" b="1" dirty="0" smtClean="0">
                <a:latin typeface="Times New Roman" panose="02020603050405020304" pitchFamily="18" charset="0"/>
                <a:ea typeface="Calibri" panose="020F0502020204030204" pitchFamily="34" charset="0"/>
                <a:cs typeface="Times New Roman" panose="02020603050405020304" pitchFamily="18" charset="0"/>
              </a:rPr>
              <a:t>4. Government policy </a:t>
            </a:r>
            <a:endParaRPr lang="en-IN" sz="1800" b="1"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9369272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0040F017-BA21-1189-0F94-6AAC59DBFD07}"/>
              </a:ext>
            </a:extLst>
          </p:cNvPr>
          <p:cNvSpPr/>
          <p:nvPr/>
        </p:nvSpPr>
        <p:spPr>
          <a:xfrm>
            <a:off x="-726142" y="0"/>
            <a:ext cx="9802907" cy="1371600"/>
          </a:xfrm>
          <a:prstGeom prst="parallelogram">
            <a:avLst>
              <a:gd name="adj" fmla="val 46569"/>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Parallelogram 2">
            <a:extLst>
              <a:ext uri="{FF2B5EF4-FFF2-40B4-BE49-F238E27FC236}">
                <a16:creationId xmlns:a16="http://schemas.microsoft.com/office/drawing/2014/main" id="{856C7670-09FB-816E-A76E-5902F71BB26D}"/>
              </a:ext>
            </a:extLst>
          </p:cNvPr>
          <p:cNvSpPr/>
          <p:nvPr/>
        </p:nvSpPr>
        <p:spPr>
          <a:xfrm>
            <a:off x="8498542" y="0"/>
            <a:ext cx="2433918" cy="1371600"/>
          </a:xfrm>
          <a:prstGeom prst="parallelogram">
            <a:avLst>
              <a:gd name="adj" fmla="val 46614"/>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Parallelogram 3">
            <a:extLst>
              <a:ext uri="{FF2B5EF4-FFF2-40B4-BE49-F238E27FC236}">
                <a16:creationId xmlns:a16="http://schemas.microsoft.com/office/drawing/2014/main" id="{99B1878E-9EBB-A0F0-017D-1CCB632CC9A2}"/>
              </a:ext>
            </a:extLst>
          </p:cNvPr>
          <p:cNvSpPr/>
          <p:nvPr/>
        </p:nvSpPr>
        <p:spPr>
          <a:xfrm>
            <a:off x="10345272" y="0"/>
            <a:ext cx="2433918" cy="1371600"/>
          </a:xfrm>
          <a:prstGeom prst="parallelogram">
            <a:avLst>
              <a:gd name="adj" fmla="val 46614"/>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p:cNvSpPr txBox="1"/>
          <p:nvPr/>
        </p:nvSpPr>
        <p:spPr>
          <a:xfrm>
            <a:off x="391773" y="301079"/>
            <a:ext cx="7472516" cy="769441"/>
          </a:xfrm>
          <a:prstGeom prst="rect">
            <a:avLst/>
          </a:prstGeom>
          <a:noFill/>
        </p:spPr>
        <p:txBody>
          <a:bodyPr wrap="square" rtlCol="0">
            <a:spAutoFit/>
          </a:bodyPr>
          <a:lstStyle/>
          <a:p>
            <a:r>
              <a:rPr lang="en-US" sz="4400" u="sng" dirty="0" smtClean="0">
                <a:latin typeface="Berlin Sans FB" panose="020E0602020502020306" pitchFamily="34" charset="0"/>
              </a:rPr>
              <a:t>Case Study – </a:t>
            </a:r>
            <a:r>
              <a:rPr lang="en-US" sz="4400" u="sng" dirty="0" err="1" smtClean="0">
                <a:solidFill>
                  <a:srgbClr val="C00000"/>
                </a:solidFill>
                <a:latin typeface="Berlin Sans FB" panose="020E0602020502020306" pitchFamily="34" charset="0"/>
              </a:rPr>
              <a:t>Zomato</a:t>
            </a:r>
            <a:r>
              <a:rPr lang="en-US" sz="4400" dirty="0" smtClean="0">
                <a:solidFill>
                  <a:srgbClr val="C00000"/>
                </a:solidFill>
                <a:latin typeface="Berlin Sans FB" panose="020E0602020502020306" pitchFamily="34" charset="0"/>
              </a:rPr>
              <a:t> </a:t>
            </a:r>
            <a:r>
              <a:rPr lang="en-US" sz="4400" dirty="0" smtClean="0">
                <a:latin typeface="Berlin Sans FB" panose="020E0602020502020306" pitchFamily="34" charset="0"/>
              </a:rPr>
              <a:t> </a:t>
            </a:r>
            <a:endParaRPr lang="en-IN" sz="4400" dirty="0">
              <a:latin typeface="Berlin Sans FB" panose="020E0602020502020306" pitchFamily="34" charset="0"/>
            </a:endParaRPr>
          </a:p>
        </p:txBody>
      </p:sp>
      <p:pic>
        <p:nvPicPr>
          <p:cNvPr id="1026" name="Picture 2" descr="Now, Zomato Launches Order Scheduling Featu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17428" y="1672679"/>
            <a:ext cx="6605683" cy="4954263"/>
          </a:xfrm>
          <a:prstGeom prst="flowChartAlternateProcess">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588419" y="3180314"/>
            <a:ext cx="4493342" cy="1938992"/>
          </a:xfrm>
          <a:prstGeom prst="rect">
            <a:avLst/>
          </a:prstGeom>
          <a:noFill/>
        </p:spPr>
        <p:txBody>
          <a:bodyPr wrap="square" rtlCol="0">
            <a:spAutoFit/>
          </a:bodyPr>
          <a:lstStyle/>
          <a:p>
            <a:r>
              <a:rPr lang="en-US" sz="2000" dirty="0" err="1">
                <a:latin typeface="Times New Roman" panose="02020603050405020304" pitchFamily="18" charset="0"/>
                <a:cs typeface="Times New Roman" panose="02020603050405020304" pitchFamily="18" charset="0"/>
              </a:rPr>
              <a:t>Zomato</a:t>
            </a:r>
            <a:r>
              <a:rPr lang="en-US" sz="2000" dirty="0">
                <a:latin typeface="Times New Roman" panose="02020603050405020304" pitchFamily="18" charset="0"/>
                <a:cs typeface="Times New Roman" panose="02020603050405020304" pitchFamily="18" charset="0"/>
              </a:rPr>
              <a:t> has embraced dynamic technological innovations to enhance its services, improve efficiency, and offer a personalized user experience. These changes have helped </a:t>
            </a:r>
            <a:r>
              <a:rPr lang="en-US" sz="2000" dirty="0" err="1">
                <a:latin typeface="Times New Roman" panose="02020603050405020304" pitchFamily="18" charset="0"/>
                <a:cs typeface="Times New Roman" panose="02020603050405020304" pitchFamily="18" charset="0"/>
              </a:rPr>
              <a:t>Zomato</a:t>
            </a:r>
            <a:r>
              <a:rPr lang="en-US" sz="2000" dirty="0">
                <a:latin typeface="Times New Roman" panose="02020603050405020304" pitchFamily="18" charset="0"/>
                <a:cs typeface="Times New Roman" panose="02020603050405020304" pitchFamily="18" charset="0"/>
              </a:rPr>
              <a:t> stay ahead in the competitive food delivery industry.</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4636177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0040F017-BA21-1189-0F94-6AAC59DBFD07}"/>
              </a:ext>
            </a:extLst>
          </p:cNvPr>
          <p:cNvSpPr/>
          <p:nvPr/>
        </p:nvSpPr>
        <p:spPr>
          <a:xfrm>
            <a:off x="-726142" y="0"/>
            <a:ext cx="9802907" cy="1371600"/>
          </a:xfrm>
          <a:prstGeom prst="parallelogram">
            <a:avLst>
              <a:gd name="adj" fmla="val 46569"/>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Parallelogram 2">
            <a:extLst>
              <a:ext uri="{FF2B5EF4-FFF2-40B4-BE49-F238E27FC236}">
                <a16:creationId xmlns:a16="http://schemas.microsoft.com/office/drawing/2014/main" id="{856C7670-09FB-816E-A76E-5902F71BB26D}"/>
              </a:ext>
            </a:extLst>
          </p:cNvPr>
          <p:cNvSpPr/>
          <p:nvPr/>
        </p:nvSpPr>
        <p:spPr>
          <a:xfrm>
            <a:off x="8498542" y="0"/>
            <a:ext cx="2433918" cy="1371600"/>
          </a:xfrm>
          <a:prstGeom prst="parallelogram">
            <a:avLst>
              <a:gd name="adj" fmla="val 46614"/>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Parallelogram 3">
            <a:extLst>
              <a:ext uri="{FF2B5EF4-FFF2-40B4-BE49-F238E27FC236}">
                <a16:creationId xmlns:a16="http://schemas.microsoft.com/office/drawing/2014/main" id="{99B1878E-9EBB-A0F0-017D-1CCB632CC9A2}"/>
              </a:ext>
            </a:extLst>
          </p:cNvPr>
          <p:cNvSpPr/>
          <p:nvPr/>
        </p:nvSpPr>
        <p:spPr>
          <a:xfrm>
            <a:off x="10345272" y="0"/>
            <a:ext cx="2433918" cy="1371600"/>
          </a:xfrm>
          <a:prstGeom prst="parallelogram">
            <a:avLst>
              <a:gd name="adj" fmla="val 46614"/>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p:cNvSpPr txBox="1"/>
          <p:nvPr/>
        </p:nvSpPr>
        <p:spPr>
          <a:xfrm>
            <a:off x="391773" y="301079"/>
            <a:ext cx="7472516" cy="769441"/>
          </a:xfrm>
          <a:prstGeom prst="rect">
            <a:avLst/>
          </a:prstGeom>
          <a:noFill/>
        </p:spPr>
        <p:txBody>
          <a:bodyPr wrap="square" rtlCol="0">
            <a:spAutoFit/>
          </a:bodyPr>
          <a:lstStyle/>
          <a:p>
            <a:r>
              <a:rPr lang="en-US" sz="4400" u="sng" dirty="0" smtClean="0">
                <a:latin typeface="Berlin Sans FB" panose="020E0602020502020306" pitchFamily="34" charset="0"/>
              </a:rPr>
              <a:t>Case Study – </a:t>
            </a:r>
            <a:r>
              <a:rPr lang="en-US" sz="4400" u="sng" dirty="0" err="1" smtClean="0">
                <a:solidFill>
                  <a:srgbClr val="C00000"/>
                </a:solidFill>
                <a:latin typeface="Berlin Sans FB" panose="020E0602020502020306" pitchFamily="34" charset="0"/>
              </a:rPr>
              <a:t>Zomato</a:t>
            </a:r>
            <a:r>
              <a:rPr lang="en-US" sz="4400" dirty="0" smtClean="0">
                <a:solidFill>
                  <a:srgbClr val="C00000"/>
                </a:solidFill>
                <a:latin typeface="Berlin Sans FB" panose="020E0602020502020306" pitchFamily="34" charset="0"/>
              </a:rPr>
              <a:t> </a:t>
            </a:r>
            <a:r>
              <a:rPr lang="en-US" sz="4400" dirty="0" smtClean="0">
                <a:latin typeface="Berlin Sans FB" panose="020E0602020502020306" pitchFamily="34" charset="0"/>
              </a:rPr>
              <a:t> </a:t>
            </a:r>
            <a:endParaRPr lang="en-IN" sz="4400" dirty="0">
              <a:latin typeface="Berlin Sans FB" panose="020E0602020502020306" pitchFamily="34" charset="0"/>
            </a:endParaRPr>
          </a:p>
        </p:txBody>
      </p:sp>
      <p:sp>
        <p:nvSpPr>
          <p:cNvPr id="6" name="Arrow: Pentagon 6">
            <a:extLst>
              <a:ext uri="{FF2B5EF4-FFF2-40B4-BE49-F238E27FC236}">
                <a16:creationId xmlns:a16="http://schemas.microsoft.com/office/drawing/2014/main" id="{5E1B96D1-E49D-C930-581B-5E14657F0AAE}"/>
              </a:ext>
            </a:extLst>
          </p:cNvPr>
          <p:cNvSpPr/>
          <p:nvPr/>
        </p:nvSpPr>
        <p:spPr>
          <a:xfrm>
            <a:off x="0" y="1575050"/>
            <a:ext cx="4817408" cy="811811"/>
          </a:xfrm>
          <a:prstGeom prst="homePlate">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Arrow: Chevron 7">
            <a:extLst>
              <a:ext uri="{FF2B5EF4-FFF2-40B4-BE49-F238E27FC236}">
                <a16:creationId xmlns:a16="http://schemas.microsoft.com/office/drawing/2014/main" id="{B3A80300-2C10-9DED-8335-BB321E8A393E}"/>
              </a:ext>
            </a:extLst>
          </p:cNvPr>
          <p:cNvSpPr/>
          <p:nvPr/>
        </p:nvSpPr>
        <p:spPr>
          <a:xfrm>
            <a:off x="4519038" y="1549291"/>
            <a:ext cx="614378" cy="837570"/>
          </a:xfrm>
          <a:prstGeom prst="chevron">
            <a:avLst>
              <a:gd name="adj" fmla="val 64545"/>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8" name="Arrow: Chevron 8">
            <a:extLst>
              <a:ext uri="{FF2B5EF4-FFF2-40B4-BE49-F238E27FC236}">
                <a16:creationId xmlns:a16="http://schemas.microsoft.com/office/drawing/2014/main" id="{53DA2AEF-1175-44D0-1300-370E578C4B5F}"/>
              </a:ext>
            </a:extLst>
          </p:cNvPr>
          <p:cNvSpPr/>
          <p:nvPr/>
        </p:nvSpPr>
        <p:spPr>
          <a:xfrm>
            <a:off x="4826227" y="1545475"/>
            <a:ext cx="614378" cy="837570"/>
          </a:xfrm>
          <a:prstGeom prst="chevron">
            <a:avLst>
              <a:gd name="adj" fmla="val 64545"/>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9" name="TextBox 8">
            <a:extLst>
              <a:ext uri="{FF2B5EF4-FFF2-40B4-BE49-F238E27FC236}">
                <a16:creationId xmlns:a16="http://schemas.microsoft.com/office/drawing/2014/main" id="{7601124F-072C-12B6-5A3A-2CEA9DD5CE03}"/>
              </a:ext>
            </a:extLst>
          </p:cNvPr>
          <p:cNvSpPr txBox="1"/>
          <p:nvPr/>
        </p:nvSpPr>
        <p:spPr>
          <a:xfrm>
            <a:off x="0" y="1599897"/>
            <a:ext cx="4817408" cy="728726"/>
          </a:xfrm>
          <a:prstGeom prst="rect">
            <a:avLst/>
          </a:prstGeom>
          <a:noFill/>
        </p:spPr>
        <p:txBody>
          <a:bodyPr wrap="square">
            <a:spAutoFit/>
          </a:bodyPr>
          <a:lstStyle/>
          <a:p>
            <a:pPr>
              <a:lnSpc>
                <a:spcPct val="107000"/>
              </a:lnSpc>
              <a:spcAft>
                <a:spcPts val="800"/>
              </a:spcAft>
            </a:pPr>
            <a:r>
              <a:rPr lang="en-US" sz="2000" b="1" dirty="0">
                <a:latin typeface="Times New Roman" panose="02020603050405020304" pitchFamily="18" charset="0"/>
                <a:cs typeface="Times New Roman" panose="02020603050405020304" pitchFamily="18" charset="0"/>
              </a:rPr>
              <a:t>Key Technological Innovations Driven by Change</a:t>
            </a:r>
            <a:endParaRPr lang="en-IN" sz="2400" b="1" u="sng"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14" name="Rectangle 13"/>
          <p:cNvSpPr/>
          <p:nvPr/>
        </p:nvSpPr>
        <p:spPr>
          <a:xfrm>
            <a:off x="283114" y="2723535"/>
            <a:ext cx="11279117" cy="61943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5" name="Rectangle 14"/>
          <p:cNvSpPr/>
          <p:nvPr/>
        </p:nvSpPr>
        <p:spPr>
          <a:xfrm>
            <a:off x="889023" y="2556920"/>
            <a:ext cx="1514168" cy="471415"/>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35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latin typeface="Times New Roman" panose="02020603050405020304" pitchFamily="18" charset="0"/>
                <a:cs typeface="Times New Roman" panose="02020603050405020304" pitchFamily="18" charset="0"/>
              </a:rPr>
              <a:t>01</a:t>
            </a:r>
            <a:endParaRPr lang="en-IN" sz="2400" b="1" dirty="0">
              <a:latin typeface="Times New Roman" panose="02020603050405020304" pitchFamily="18" charset="0"/>
              <a:cs typeface="Times New Roman" panose="02020603050405020304" pitchFamily="18" charset="0"/>
            </a:endParaRPr>
          </a:p>
        </p:txBody>
      </p:sp>
      <p:sp>
        <p:nvSpPr>
          <p:cNvPr id="16" name="Rectangle 15"/>
          <p:cNvSpPr/>
          <p:nvPr/>
        </p:nvSpPr>
        <p:spPr>
          <a:xfrm>
            <a:off x="4817408" y="2549660"/>
            <a:ext cx="1514168" cy="471415"/>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08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latin typeface="Times New Roman" panose="02020603050405020304" pitchFamily="18" charset="0"/>
                <a:cs typeface="Times New Roman" panose="02020603050405020304" pitchFamily="18" charset="0"/>
              </a:rPr>
              <a:t>02</a:t>
            </a:r>
            <a:endParaRPr lang="en-IN" sz="2800" b="1" dirty="0">
              <a:latin typeface="Times New Roman" panose="02020603050405020304" pitchFamily="18" charset="0"/>
              <a:cs typeface="Times New Roman" panose="02020603050405020304" pitchFamily="18" charset="0"/>
            </a:endParaRPr>
          </a:p>
        </p:txBody>
      </p:sp>
      <p:sp>
        <p:nvSpPr>
          <p:cNvPr id="17" name="Rectangle 16"/>
          <p:cNvSpPr/>
          <p:nvPr/>
        </p:nvSpPr>
        <p:spPr>
          <a:xfrm>
            <a:off x="9502877" y="2556920"/>
            <a:ext cx="1514168" cy="471415"/>
          </a:xfrm>
          <a:prstGeom prst="rect">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0800000" scaled="1"/>
            <a:tileRect/>
          </a:gra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t>03</a:t>
            </a:r>
            <a:endParaRPr lang="en-IN" sz="2400" b="1" dirty="0"/>
          </a:p>
        </p:txBody>
      </p:sp>
      <p:sp>
        <p:nvSpPr>
          <p:cNvPr id="18" name="Rectangle 17"/>
          <p:cNvSpPr/>
          <p:nvPr/>
        </p:nvSpPr>
        <p:spPr>
          <a:xfrm>
            <a:off x="283114" y="3437762"/>
            <a:ext cx="3031599" cy="369332"/>
          </a:xfrm>
          <a:prstGeom prst="rect">
            <a:avLst/>
          </a:prstGeom>
        </p:spPr>
        <p:txBody>
          <a:bodyPr wrap="none">
            <a:spAutoFit/>
          </a:bodyPr>
          <a:lstStyle/>
          <a:p>
            <a:r>
              <a:rPr lang="en-IN" dirty="0">
                <a:solidFill>
                  <a:srgbClr val="1F2328"/>
                </a:solidFill>
                <a:latin typeface="-apple-system"/>
              </a:rPr>
              <a:t>AI-Powered Personalization</a:t>
            </a:r>
            <a:endParaRPr lang="en-IN" b="0" i="0" dirty="0">
              <a:solidFill>
                <a:srgbClr val="1F2328"/>
              </a:solidFill>
              <a:effectLst/>
              <a:latin typeface="-apple-system"/>
            </a:endParaRPr>
          </a:p>
        </p:txBody>
      </p:sp>
      <p:sp>
        <p:nvSpPr>
          <p:cNvPr id="19" name="Rectangle 18"/>
          <p:cNvSpPr/>
          <p:nvPr/>
        </p:nvSpPr>
        <p:spPr>
          <a:xfrm>
            <a:off x="3893675" y="3437762"/>
            <a:ext cx="4057993" cy="646331"/>
          </a:xfrm>
          <a:prstGeom prst="rect">
            <a:avLst/>
          </a:prstGeom>
        </p:spPr>
        <p:txBody>
          <a:bodyPr wrap="square">
            <a:spAutoFit/>
          </a:bodyPr>
          <a:lstStyle/>
          <a:p>
            <a:r>
              <a:rPr lang="en-US" dirty="0">
                <a:solidFill>
                  <a:srgbClr val="1F2328"/>
                </a:solidFill>
                <a:latin typeface="-apple-system"/>
              </a:rPr>
              <a:t>Real-Time Order Tracking and Delivery Optimization</a:t>
            </a:r>
            <a:endParaRPr lang="en-US" b="0" i="0" dirty="0">
              <a:solidFill>
                <a:srgbClr val="1F2328"/>
              </a:solidFill>
              <a:effectLst/>
              <a:latin typeface="-apple-system"/>
            </a:endParaRPr>
          </a:p>
        </p:txBody>
      </p:sp>
      <p:sp>
        <p:nvSpPr>
          <p:cNvPr id="20" name="Rectangle 19"/>
          <p:cNvSpPr/>
          <p:nvPr/>
        </p:nvSpPr>
        <p:spPr>
          <a:xfrm>
            <a:off x="8302087" y="3400895"/>
            <a:ext cx="3663771" cy="646331"/>
          </a:xfrm>
          <a:prstGeom prst="rect">
            <a:avLst/>
          </a:prstGeom>
        </p:spPr>
        <p:txBody>
          <a:bodyPr wrap="square">
            <a:spAutoFit/>
          </a:bodyPr>
          <a:lstStyle/>
          <a:p>
            <a:r>
              <a:rPr lang="en-US" dirty="0">
                <a:solidFill>
                  <a:srgbClr val="1F2328"/>
                </a:solidFill>
                <a:latin typeface="-apple-system"/>
              </a:rPr>
              <a:t>Automation in Logistics and Warehouse Management</a:t>
            </a:r>
            <a:endParaRPr lang="en-US" b="0" i="0" dirty="0">
              <a:solidFill>
                <a:srgbClr val="1F2328"/>
              </a:solidFill>
              <a:effectLst/>
              <a:latin typeface="-apple-system"/>
            </a:endParaRPr>
          </a:p>
        </p:txBody>
      </p:sp>
      <p:sp>
        <p:nvSpPr>
          <p:cNvPr id="21" name="TextBox 20"/>
          <p:cNvSpPr txBox="1"/>
          <p:nvPr/>
        </p:nvSpPr>
        <p:spPr>
          <a:xfrm>
            <a:off x="391773" y="3923071"/>
            <a:ext cx="2922940" cy="1938992"/>
          </a:xfrm>
          <a:prstGeom prst="rect">
            <a:avLst/>
          </a:prstGeom>
          <a:noFill/>
        </p:spPr>
        <p:txBody>
          <a:bodyPr wrap="square" rtlCol="0">
            <a:spAutoFit/>
          </a:bodyPr>
          <a:lstStyle/>
          <a:p>
            <a:pPr marL="342900" indent="-342900">
              <a:buFont typeface="Arial" panose="020B0604020202020204" pitchFamily="34" charset="0"/>
              <a:buChar char="•"/>
            </a:pPr>
            <a:r>
              <a:rPr lang="en-US" sz="2000" dirty="0" err="1">
                <a:latin typeface="Times New Roman" panose="02020603050405020304" pitchFamily="18" charset="0"/>
                <a:cs typeface="Times New Roman" panose="02020603050405020304" pitchFamily="18" charset="0"/>
              </a:rPr>
              <a:t>Zomato</a:t>
            </a:r>
            <a:r>
              <a:rPr lang="en-US" sz="2000" dirty="0">
                <a:latin typeface="Times New Roman" panose="02020603050405020304" pitchFamily="18" charset="0"/>
                <a:cs typeface="Times New Roman" panose="02020603050405020304" pitchFamily="18" charset="0"/>
              </a:rPr>
              <a:t> leverages AI to deliver customized recommendations based on users' preferences, order history, and location.</a:t>
            </a:r>
            <a:endParaRPr lang="en-IN" sz="2000" dirty="0">
              <a:latin typeface="Times New Roman" panose="02020603050405020304" pitchFamily="18" charset="0"/>
              <a:cs typeface="Times New Roman" panose="02020603050405020304" pitchFamily="18" charset="0"/>
            </a:endParaRPr>
          </a:p>
        </p:txBody>
      </p:sp>
      <p:sp>
        <p:nvSpPr>
          <p:cNvPr id="22" name="TextBox 21"/>
          <p:cNvSpPr txBox="1"/>
          <p:nvPr/>
        </p:nvSpPr>
        <p:spPr>
          <a:xfrm>
            <a:off x="3843741" y="4080429"/>
            <a:ext cx="3165987" cy="1323439"/>
          </a:xfrm>
          <a:prstGeom prst="rect">
            <a:avLst/>
          </a:prstGeom>
          <a:noFill/>
        </p:spPr>
        <p:txBody>
          <a:bodyPr wrap="square" rtlCol="0">
            <a:spAutoFit/>
          </a:bodyPr>
          <a:lstStyle/>
          <a:p>
            <a:pPr marL="342900" indent="-342900">
              <a:buFont typeface="Arial" panose="020B0604020202020204" pitchFamily="34" charset="0"/>
              <a:buChar char="•"/>
            </a:pPr>
            <a:r>
              <a:rPr lang="en-US" sz="2000" dirty="0" err="1">
                <a:latin typeface="Times New Roman" panose="02020603050405020304" pitchFamily="18" charset="0"/>
                <a:cs typeface="Times New Roman" panose="02020603050405020304" pitchFamily="18" charset="0"/>
              </a:rPr>
              <a:t>Zomato</a:t>
            </a:r>
            <a:r>
              <a:rPr lang="en-US" sz="2000" dirty="0">
                <a:latin typeface="Times New Roman" panose="02020603050405020304" pitchFamily="18" charset="0"/>
                <a:cs typeface="Times New Roman" panose="02020603050405020304" pitchFamily="18" charset="0"/>
              </a:rPr>
              <a:t> uses algorithms to optimize routes for faster delivery and reduce wait times.</a:t>
            </a:r>
            <a:endParaRPr lang="en-IN" sz="2000" dirty="0">
              <a:latin typeface="Times New Roman" panose="02020603050405020304" pitchFamily="18" charset="0"/>
              <a:cs typeface="Times New Roman" panose="02020603050405020304" pitchFamily="18" charset="0"/>
            </a:endParaRPr>
          </a:p>
        </p:txBody>
      </p:sp>
      <p:sp>
        <p:nvSpPr>
          <p:cNvPr id="23" name="TextBox 22"/>
          <p:cNvSpPr txBox="1"/>
          <p:nvPr/>
        </p:nvSpPr>
        <p:spPr>
          <a:xfrm>
            <a:off x="8001602" y="4080429"/>
            <a:ext cx="3427797" cy="1938992"/>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Advanced automation technologies help streamline warehouse operations, improving inventory management and order fulfillment.</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3438386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9605FBE5-53A5-5D42-9FD8-FDF6D4418A5A}"/>
              </a:ext>
            </a:extLst>
          </p:cNvPr>
          <p:cNvSpPr/>
          <p:nvPr/>
        </p:nvSpPr>
        <p:spPr>
          <a:xfrm>
            <a:off x="-726142" y="0"/>
            <a:ext cx="9802907" cy="1371600"/>
          </a:xfrm>
          <a:prstGeom prst="parallelogram">
            <a:avLst>
              <a:gd name="adj" fmla="val 46569"/>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Parallelogram 2">
            <a:extLst>
              <a:ext uri="{FF2B5EF4-FFF2-40B4-BE49-F238E27FC236}">
                <a16:creationId xmlns:a16="http://schemas.microsoft.com/office/drawing/2014/main" id="{0ADB29C3-BD01-3FFA-6925-5A811571DE4F}"/>
              </a:ext>
            </a:extLst>
          </p:cNvPr>
          <p:cNvSpPr/>
          <p:nvPr/>
        </p:nvSpPr>
        <p:spPr>
          <a:xfrm>
            <a:off x="8498542" y="0"/>
            <a:ext cx="2433918" cy="1371600"/>
          </a:xfrm>
          <a:prstGeom prst="parallelogram">
            <a:avLst>
              <a:gd name="adj" fmla="val 46614"/>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Parallelogram 3">
            <a:extLst>
              <a:ext uri="{FF2B5EF4-FFF2-40B4-BE49-F238E27FC236}">
                <a16:creationId xmlns:a16="http://schemas.microsoft.com/office/drawing/2014/main" id="{26326DE9-FDC1-6ED9-ECD9-C106A9435D6A}"/>
              </a:ext>
            </a:extLst>
          </p:cNvPr>
          <p:cNvSpPr/>
          <p:nvPr/>
        </p:nvSpPr>
        <p:spPr>
          <a:xfrm>
            <a:off x="10345272" y="0"/>
            <a:ext cx="2433918" cy="1371600"/>
          </a:xfrm>
          <a:prstGeom prst="parallelogram">
            <a:avLst>
              <a:gd name="adj" fmla="val 46614"/>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Google Shape;277;p13">
            <a:extLst>
              <a:ext uri="{FF2B5EF4-FFF2-40B4-BE49-F238E27FC236}">
                <a16:creationId xmlns:a16="http://schemas.microsoft.com/office/drawing/2014/main" id="{2148876C-D1B5-CDAE-8FF9-A45873223628}"/>
              </a:ext>
            </a:extLst>
          </p:cNvPr>
          <p:cNvSpPr txBox="1">
            <a:spLocks noGrp="1"/>
          </p:cNvSpPr>
          <p:nvPr/>
        </p:nvSpPr>
        <p:spPr>
          <a:xfrm>
            <a:off x="539038" y="-152136"/>
            <a:ext cx="7030500" cy="999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1pPr>
            <a:lvl2pPr marR="0" lvl="1"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2pPr>
            <a:lvl3pPr marR="0" lvl="2"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3pPr>
            <a:lvl4pPr marR="0" lvl="3"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4pPr>
            <a:lvl5pPr marR="0" lvl="4"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5pPr>
            <a:lvl6pPr marR="0" lvl="5"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6pPr>
            <a:lvl7pPr marR="0" lvl="6"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7pPr>
            <a:lvl8pPr marR="0" lvl="7"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8pPr>
            <a:lvl9pPr marR="0" lvl="8"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9pPr>
          </a:lstStyle>
          <a:p>
            <a:pPr marL="0" lvl="0" indent="0" algn="l" rtl="0">
              <a:spcBef>
                <a:spcPts val="0"/>
              </a:spcBef>
              <a:spcAft>
                <a:spcPts val="0"/>
              </a:spcAft>
              <a:buNone/>
            </a:pPr>
            <a:r>
              <a:rPr lang="en-GB" sz="4450" u="sng" dirty="0">
                <a:solidFill>
                  <a:schemeClr val="tx1">
                    <a:lumMod val="65000"/>
                    <a:lumOff val="35000"/>
                  </a:schemeClr>
                </a:solidFill>
                <a:latin typeface="Berlin Sans FB Demi" panose="020E0802020502020306" pitchFamily="34" charset="0"/>
              </a:rPr>
              <a:t>Importance of technological environment </a:t>
            </a:r>
            <a:endParaRPr sz="4450" u="sng" dirty="0">
              <a:solidFill>
                <a:schemeClr val="tx1">
                  <a:lumMod val="65000"/>
                  <a:lumOff val="35000"/>
                </a:schemeClr>
              </a:solidFill>
              <a:latin typeface="Berlin Sans FB Demi" panose="020E0802020502020306" pitchFamily="34" charset="0"/>
            </a:endParaRPr>
          </a:p>
        </p:txBody>
      </p:sp>
      <p:sp>
        <p:nvSpPr>
          <p:cNvPr id="7" name="Google Shape;279;p13">
            <a:extLst>
              <a:ext uri="{FF2B5EF4-FFF2-40B4-BE49-F238E27FC236}">
                <a16:creationId xmlns:a16="http://schemas.microsoft.com/office/drawing/2014/main" id="{375FA5FD-6132-D66D-D8C0-EE13C753BD94}"/>
              </a:ext>
            </a:extLst>
          </p:cNvPr>
          <p:cNvSpPr txBox="1">
            <a:spLocks noGrp="1"/>
          </p:cNvSpPr>
          <p:nvPr/>
        </p:nvSpPr>
        <p:spPr>
          <a:xfrm>
            <a:off x="758258" y="3429000"/>
            <a:ext cx="5360398" cy="25416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Nunito"/>
              <a:buChar char="●"/>
              <a:defRPr sz="1300" b="0" i="0" u="none" strike="noStrike" cap="none">
                <a:solidFill>
                  <a:schemeClr val="dk2"/>
                </a:solidFill>
                <a:latin typeface="Nunito"/>
                <a:ea typeface="Nunito"/>
                <a:cs typeface="Nunito"/>
                <a:sym typeface="Nunito"/>
              </a:defRPr>
            </a:lvl1pPr>
            <a:lvl2pPr marL="914400" marR="0" lvl="1"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2pPr>
            <a:lvl3pPr marL="1371600" marR="0" lvl="2"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3pPr>
            <a:lvl4pPr marL="1828800" marR="0" lvl="3"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4pPr>
            <a:lvl5pPr marL="2286000" marR="0" lvl="4"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5pPr>
            <a:lvl6pPr marL="2743200" marR="0" lvl="5"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6pPr>
            <a:lvl7pPr marL="3200400" marR="0" lvl="6"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7pPr>
            <a:lvl8pPr marL="3657600" marR="0" lvl="7"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8pPr>
            <a:lvl9pPr marL="4114800" marR="0" lvl="8"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9pPr>
          </a:lstStyle>
          <a:p>
            <a:pPr marL="0" lvl="0" indent="0" algn="l" rtl="0">
              <a:spcBef>
                <a:spcPts val="0"/>
              </a:spcBef>
              <a:spcAft>
                <a:spcPts val="0"/>
              </a:spcAft>
              <a:buNone/>
            </a:pPr>
            <a:r>
              <a:rPr lang="en-GB" sz="2400" b="1" dirty="0">
                <a:latin typeface="Times New Roman" panose="02020603050405020304" pitchFamily="18" charset="0"/>
                <a:cs typeface="Times New Roman" panose="02020603050405020304" pitchFamily="18" charset="0"/>
              </a:rPr>
              <a:t>Customer experience: </a:t>
            </a:r>
            <a:endParaRPr sz="2400" b="1" dirty="0">
              <a:latin typeface="Times New Roman" panose="02020603050405020304" pitchFamily="18" charset="0"/>
              <a:cs typeface="Times New Roman" panose="02020603050405020304" pitchFamily="18" charset="0"/>
            </a:endParaRPr>
          </a:p>
          <a:p>
            <a:pPr marL="0" lvl="0" indent="0" algn="l" rtl="0">
              <a:spcBef>
                <a:spcPts val="1200"/>
              </a:spcBef>
              <a:spcAft>
                <a:spcPts val="1200"/>
              </a:spcAft>
              <a:buNone/>
            </a:pPr>
            <a:r>
              <a:rPr lang="en-GB" sz="1600" dirty="0">
                <a:latin typeface="Times New Roman" panose="02020603050405020304" pitchFamily="18" charset="0"/>
                <a:cs typeface="Times New Roman" panose="02020603050405020304" pitchFamily="18" charset="0"/>
              </a:rPr>
              <a:t>Technology can help businesses provide better customer service by making information and services easier to access.</a:t>
            </a:r>
            <a:endParaRPr sz="1600" dirty="0">
              <a:latin typeface="Times New Roman" panose="02020603050405020304" pitchFamily="18" charset="0"/>
              <a:cs typeface="Times New Roman" panose="02020603050405020304" pitchFamily="18" charset="0"/>
            </a:endParaRPr>
          </a:p>
        </p:txBody>
      </p:sp>
      <p:sp>
        <p:nvSpPr>
          <p:cNvPr id="8" name="Google Shape;285;p14">
            <a:extLst>
              <a:ext uri="{FF2B5EF4-FFF2-40B4-BE49-F238E27FC236}">
                <a16:creationId xmlns:a16="http://schemas.microsoft.com/office/drawing/2014/main" id="{8D06E198-CDCB-15E7-40D0-F4DACB666FC8}"/>
              </a:ext>
            </a:extLst>
          </p:cNvPr>
          <p:cNvSpPr txBox="1">
            <a:spLocks noGrp="1"/>
          </p:cNvSpPr>
          <p:nvPr/>
        </p:nvSpPr>
        <p:spPr>
          <a:xfrm>
            <a:off x="758258" y="1371599"/>
            <a:ext cx="7390659" cy="2654553"/>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Nunito"/>
              <a:buChar char="●"/>
              <a:defRPr sz="1300" b="0" i="0" u="none" strike="noStrike" cap="none">
                <a:solidFill>
                  <a:schemeClr val="dk2"/>
                </a:solidFill>
                <a:latin typeface="Nunito"/>
                <a:ea typeface="Nunito"/>
                <a:cs typeface="Nunito"/>
                <a:sym typeface="Nunito"/>
              </a:defRPr>
            </a:lvl1pPr>
            <a:lvl2pPr marL="914400" marR="0" lvl="1"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2pPr>
            <a:lvl3pPr marL="1371600" marR="0" lvl="2"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3pPr>
            <a:lvl4pPr marL="1828800" marR="0" lvl="3"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4pPr>
            <a:lvl5pPr marL="2286000" marR="0" lvl="4"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5pPr>
            <a:lvl6pPr marL="2743200" marR="0" lvl="5"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6pPr>
            <a:lvl7pPr marL="3200400" marR="0" lvl="6"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7pPr>
            <a:lvl8pPr marL="3657600" marR="0" lvl="7"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8pPr>
            <a:lvl9pPr marL="4114800" marR="0" lvl="8"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9pPr>
          </a:lstStyle>
          <a:p>
            <a:pPr marL="0" lvl="0" indent="0" algn="l" rtl="0">
              <a:spcBef>
                <a:spcPts val="0"/>
              </a:spcBef>
              <a:spcAft>
                <a:spcPts val="0"/>
              </a:spcAft>
              <a:buNone/>
            </a:pPr>
            <a:r>
              <a:rPr lang="en-GB" sz="2400" b="1" dirty="0">
                <a:latin typeface="Times New Roman" panose="02020603050405020304" pitchFamily="18" charset="0"/>
                <a:cs typeface="Times New Roman" panose="02020603050405020304" pitchFamily="18" charset="0"/>
              </a:rPr>
              <a:t>Efficiency:</a:t>
            </a:r>
            <a:r>
              <a:rPr lang="en-GB" sz="1600" dirty="0">
                <a:latin typeface="Times New Roman" panose="02020603050405020304" pitchFamily="18" charset="0"/>
                <a:cs typeface="Times New Roman" panose="02020603050405020304" pitchFamily="18" charset="0"/>
              </a:rPr>
              <a:t> </a:t>
            </a:r>
          </a:p>
          <a:p>
            <a:pPr marL="0" lvl="0" indent="0" algn="l" rtl="0">
              <a:spcBef>
                <a:spcPts val="0"/>
              </a:spcBef>
              <a:spcAft>
                <a:spcPts val="0"/>
              </a:spcAft>
              <a:buNone/>
            </a:pPr>
            <a:r>
              <a:rPr lang="en-GB" sz="1600" dirty="0">
                <a:latin typeface="Times New Roman" panose="02020603050405020304" pitchFamily="18" charset="0"/>
                <a:cs typeface="Times New Roman" panose="02020603050405020304" pitchFamily="18" charset="0"/>
              </a:rPr>
              <a:t>Organizations constantly struggle with the goal of maximizing their output while reducing the inputs. This is where technology is a game changer, especially automation. With automated processes, repetitive and redundant operations take minimal time or </a:t>
            </a:r>
            <a:r>
              <a:rPr lang="en-GB" sz="1600" dirty="0" err="1">
                <a:latin typeface="Times New Roman" panose="02020603050405020304" pitchFamily="18" charset="0"/>
                <a:cs typeface="Times New Roman" panose="02020603050405020304" pitchFamily="18" charset="0"/>
              </a:rPr>
              <a:t>labor</a:t>
            </a:r>
            <a:r>
              <a:rPr lang="en-GB" sz="1600" dirty="0">
                <a:latin typeface="Times New Roman" panose="02020603050405020304" pitchFamily="18" charset="0"/>
                <a:cs typeface="Times New Roman" panose="02020603050405020304" pitchFamily="18" charset="0"/>
              </a:rPr>
              <a:t> while ensuring expected output.</a:t>
            </a:r>
            <a:endParaRPr sz="1600" dirty="0">
              <a:latin typeface="Times New Roman" panose="02020603050405020304" pitchFamily="18" charset="0"/>
              <a:cs typeface="Times New Roman" panose="02020603050405020304" pitchFamily="18" charset="0"/>
            </a:endParaRPr>
          </a:p>
          <a:p>
            <a:pPr marL="0" lvl="0" indent="0" algn="l" rtl="0">
              <a:spcBef>
                <a:spcPts val="1200"/>
              </a:spcBef>
              <a:spcAft>
                <a:spcPts val="1200"/>
              </a:spcAft>
              <a:buNone/>
            </a:pPr>
            <a:endParaRPr dirty="0">
              <a:latin typeface="Times New Roman" panose="02020603050405020304" pitchFamily="18" charset="0"/>
              <a:cs typeface="Times New Roman" panose="02020603050405020304" pitchFamily="18" charset="0"/>
            </a:endParaRPr>
          </a:p>
        </p:txBody>
      </p:sp>
      <p:sp>
        <p:nvSpPr>
          <p:cNvPr id="18" name="Oval 17">
            <a:extLst>
              <a:ext uri="{FF2B5EF4-FFF2-40B4-BE49-F238E27FC236}">
                <a16:creationId xmlns:a16="http://schemas.microsoft.com/office/drawing/2014/main" id="{177D49A4-8753-71AB-DF50-FEC602B3BAF5}"/>
              </a:ext>
            </a:extLst>
          </p:cNvPr>
          <p:cNvSpPr/>
          <p:nvPr/>
        </p:nvSpPr>
        <p:spPr>
          <a:xfrm>
            <a:off x="233823" y="1463775"/>
            <a:ext cx="524435" cy="523220"/>
          </a:xfrm>
          <a:prstGeom prst="ellips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35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solidFill>
                  <a:schemeClr val="bg1"/>
                </a:solidFill>
                <a:latin typeface="Berlin Sans FB Demi" panose="020E0802020502020306" pitchFamily="34" charset="0"/>
              </a:rPr>
              <a:t>1</a:t>
            </a:r>
            <a:endParaRPr lang="en-IN" sz="3600" b="1" dirty="0">
              <a:solidFill>
                <a:schemeClr val="bg1"/>
              </a:solidFill>
              <a:latin typeface="Berlin Sans FB Demi" panose="020E0802020502020306" pitchFamily="34" charset="0"/>
            </a:endParaRPr>
          </a:p>
        </p:txBody>
      </p:sp>
      <p:sp>
        <p:nvSpPr>
          <p:cNvPr id="19" name="Oval 18">
            <a:extLst>
              <a:ext uri="{FF2B5EF4-FFF2-40B4-BE49-F238E27FC236}">
                <a16:creationId xmlns:a16="http://schemas.microsoft.com/office/drawing/2014/main" id="{17C9B057-D2AD-43B7-D12C-B5C1529F256A}"/>
              </a:ext>
            </a:extLst>
          </p:cNvPr>
          <p:cNvSpPr/>
          <p:nvPr/>
        </p:nvSpPr>
        <p:spPr>
          <a:xfrm>
            <a:off x="276820" y="3428999"/>
            <a:ext cx="524435" cy="523220"/>
          </a:xfrm>
          <a:prstGeom prst="ellips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35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solidFill>
                  <a:schemeClr val="bg1"/>
                </a:solidFill>
                <a:latin typeface="Berlin Sans FB Demi" panose="020E0802020502020306" pitchFamily="34" charset="0"/>
              </a:rPr>
              <a:t>2</a:t>
            </a:r>
            <a:endParaRPr lang="en-IN" sz="3600" b="1" dirty="0">
              <a:solidFill>
                <a:schemeClr val="bg1"/>
              </a:solidFill>
              <a:latin typeface="Berlin Sans FB Demi" panose="020E0802020502020306" pitchFamily="34" charset="0"/>
            </a:endParaRPr>
          </a:p>
        </p:txBody>
      </p:sp>
      <p:pic>
        <p:nvPicPr>
          <p:cNvPr id="22" name="Image 0" descr="preencoded.png">
            <a:extLst>
              <a:ext uri="{FF2B5EF4-FFF2-40B4-BE49-F238E27FC236}">
                <a16:creationId xmlns:a16="http://schemas.microsoft.com/office/drawing/2014/main" id="{9813F56A-B9E3-C31E-9BB1-D380BCBC0312}"/>
              </a:ext>
            </a:extLst>
          </p:cNvPr>
          <p:cNvPicPr>
            <a:picLocks noChangeAspect="1"/>
          </p:cNvPicPr>
          <p:nvPr/>
        </p:nvPicPr>
        <p:blipFill>
          <a:blip r:embed="rId2">
            <a:duotone>
              <a:prstClr val="black"/>
              <a:schemeClr val="tx2">
                <a:tint val="45000"/>
                <a:satMod val="400000"/>
              </a:schemeClr>
            </a:duotone>
          </a:blip>
          <a:stretch>
            <a:fillRect/>
          </a:stretch>
        </p:blipFill>
        <p:spPr>
          <a:xfrm>
            <a:off x="8390224" y="1463670"/>
            <a:ext cx="3567953" cy="5351930"/>
          </a:xfrm>
          <a:prstGeom prst="rect">
            <a:avLst/>
          </a:prstGeom>
        </p:spPr>
      </p:pic>
    </p:spTree>
    <p:extLst>
      <p:ext uri="{BB962C8B-B14F-4D97-AF65-F5344CB8AC3E}">
        <p14:creationId xmlns:p14="http://schemas.microsoft.com/office/powerpoint/2010/main" val="328300740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91675EE2-CFA9-C419-7595-86504DB5CD88}"/>
              </a:ext>
            </a:extLst>
          </p:cNvPr>
          <p:cNvSpPr/>
          <p:nvPr/>
        </p:nvSpPr>
        <p:spPr>
          <a:xfrm>
            <a:off x="-726142" y="0"/>
            <a:ext cx="9802907" cy="1371600"/>
          </a:xfrm>
          <a:prstGeom prst="parallelogram">
            <a:avLst>
              <a:gd name="adj" fmla="val 46569"/>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Parallelogram 2">
            <a:extLst>
              <a:ext uri="{FF2B5EF4-FFF2-40B4-BE49-F238E27FC236}">
                <a16:creationId xmlns:a16="http://schemas.microsoft.com/office/drawing/2014/main" id="{6517081D-66A0-B6C3-A2BD-4A8903D11424}"/>
              </a:ext>
            </a:extLst>
          </p:cNvPr>
          <p:cNvSpPr/>
          <p:nvPr/>
        </p:nvSpPr>
        <p:spPr>
          <a:xfrm>
            <a:off x="8498542" y="0"/>
            <a:ext cx="2433918" cy="1371600"/>
          </a:xfrm>
          <a:prstGeom prst="parallelogram">
            <a:avLst>
              <a:gd name="adj" fmla="val 46614"/>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Parallelogram 3">
            <a:extLst>
              <a:ext uri="{FF2B5EF4-FFF2-40B4-BE49-F238E27FC236}">
                <a16:creationId xmlns:a16="http://schemas.microsoft.com/office/drawing/2014/main" id="{3144B251-E106-B413-A927-C2CC80E75B2E}"/>
              </a:ext>
            </a:extLst>
          </p:cNvPr>
          <p:cNvSpPr/>
          <p:nvPr/>
        </p:nvSpPr>
        <p:spPr>
          <a:xfrm>
            <a:off x="10345272" y="0"/>
            <a:ext cx="2433918" cy="1371600"/>
          </a:xfrm>
          <a:prstGeom prst="parallelogram">
            <a:avLst>
              <a:gd name="adj" fmla="val 46614"/>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Parallelogram 6">
            <a:extLst>
              <a:ext uri="{FF2B5EF4-FFF2-40B4-BE49-F238E27FC236}">
                <a16:creationId xmlns:a16="http://schemas.microsoft.com/office/drawing/2014/main" id="{E1F768F8-1AF6-E635-CAF0-48E05DA42C06}"/>
              </a:ext>
            </a:extLst>
          </p:cNvPr>
          <p:cNvSpPr/>
          <p:nvPr/>
        </p:nvSpPr>
        <p:spPr>
          <a:xfrm>
            <a:off x="-726142" y="0"/>
            <a:ext cx="9802907" cy="1371600"/>
          </a:xfrm>
          <a:prstGeom prst="parallelogram">
            <a:avLst>
              <a:gd name="adj" fmla="val 46569"/>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Parallelogram 7">
            <a:extLst>
              <a:ext uri="{FF2B5EF4-FFF2-40B4-BE49-F238E27FC236}">
                <a16:creationId xmlns:a16="http://schemas.microsoft.com/office/drawing/2014/main" id="{475005DB-F876-F632-8E81-BC43FF5B3F2E}"/>
              </a:ext>
            </a:extLst>
          </p:cNvPr>
          <p:cNvSpPr/>
          <p:nvPr/>
        </p:nvSpPr>
        <p:spPr>
          <a:xfrm>
            <a:off x="8498542" y="0"/>
            <a:ext cx="2433918" cy="1371600"/>
          </a:xfrm>
          <a:prstGeom prst="parallelogram">
            <a:avLst>
              <a:gd name="adj" fmla="val 46614"/>
            </a:avLst>
          </a:prstGeom>
          <a:solidFill>
            <a:srgbClr val="C0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Parallelogram 8">
            <a:extLst>
              <a:ext uri="{FF2B5EF4-FFF2-40B4-BE49-F238E27FC236}">
                <a16:creationId xmlns:a16="http://schemas.microsoft.com/office/drawing/2014/main" id="{74D128A8-FE1B-6B20-18EC-2F017E2CA5EE}"/>
              </a:ext>
            </a:extLst>
          </p:cNvPr>
          <p:cNvSpPr/>
          <p:nvPr/>
        </p:nvSpPr>
        <p:spPr>
          <a:xfrm>
            <a:off x="10345272" y="0"/>
            <a:ext cx="2433918" cy="1371600"/>
          </a:xfrm>
          <a:prstGeom prst="parallelogram">
            <a:avLst>
              <a:gd name="adj" fmla="val 46614"/>
            </a:avLst>
          </a:prstGeom>
          <a:solidFill>
            <a:srgbClr val="FF5050"/>
          </a:solidFill>
          <a:ln>
            <a:solidFill>
              <a:srgbClr val="FF5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Google Shape;277;p13">
            <a:extLst>
              <a:ext uri="{FF2B5EF4-FFF2-40B4-BE49-F238E27FC236}">
                <a16:creationId xmlns:a16="http://schemas.microsoft.com/office/drawing/2014/main" id="{9FBC899C-2D26-5D93-3B1E-25841846EDDC}"/>
              </a:ext>
            </a:extLst>
          </p:cNvPr>
          <p:cNvSpPr txBox="1">
            <a:spLocks noGrp="1"/>
          </p:cNvSpPr>
          <p:nvPr/>
        </p:nvSpPr>
        <p:spPr>
          <a:xfrm>
            <a:off x="539038" y="-152136"/>
            <a:ext cx="7030500" cy="999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1pPr>
            <a:lvl2pPr marR="0" lvl="1"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2pPr>
            <a:lvl3pPr marR="0" lvl="2"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3pPr>
            <a:lvl4pPr marR="0" lvl="3"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4pPr>
            <a:lvl5pPr marR="0" lvl="4"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5pPr>
            <a:lvl6pPr marR="0" lvl="5"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6pPr>
            <a:lvl7pPr marR="0" lvl="6"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7pPr>
            <a:lvl8pPr marR="0" lvl="7"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8pPr>
            <a:lvl9pPr marR="0" lvl="8"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9pPr>
          </a:lstStyle>
          <a:p>
            <a:pPr marL="0" lvl="0" indent="0" algn="l" rtl="0">
              <a:spcBef>
                <a:spcPts val="0"/>
              </a:spcBef>
              <a:spcAft>
                <a:spcPts val="0"/>
              </a:spcAft>
              <a:buNone/>
            </a:pPr>
            <a:r>
              <a:rPr lang="en-GB" sz="4450" u="sng" dirty="0">
                <a:solidFill>
                  <a:schemeClr val="tx1">
                    <a:lumMod val="65000"/>
                    <a:lumOff val="35000"/>
                  </a:schemeClr>
                </a:solidFill>
                <a:latin typeface="Berlin Sans FB Demi" panose="020E0802020502020306" pitchFamily="34" charset="0"/>
              </a:rPr>
              <a:t>Importance of technological environment </a:t>
            </a:r>
            <a:endParaRPr sz="4450" u="sng" dirty="0">
              <a:solidFill>
                <a:schemeClr val="tx1">
                  <a:lumMod val="65000"/>
                  <a:lumOff val="35000"/>
                </a:schemeClr>
              </a:solidFill>
              <a:latin typeface="Berlin Sans FB Demi" panose="020E0802020502020306" pitchFamily="34" charset="0"/>
            </a:endParaRPr>
          </a:p>
        </p:txBody>
      </p:sp>
      <p:pic>
        <p:nvPicPr>
          <p:cNvPr id="15" name="Image 0" descr="preencoded.png">
            <a:extLst>
              <a:ext uri="{FF2B5EF4-FFF2-40B4-BE49-F238E27FC236}">
                <a16:creationId xmlns:a16="http://schemas.microsoft.com/office/drawing/2014/main" id="{F43309F5-5E7E-9E7C-36EC-C751EE49F9F8}"/>
              </a:ext>
            </a:extLst>
          </p:cNvPr>
          <p:cNvPicPr>
            <a:picLocks noChangeAspect="1"/>
          </p:cNvPicPr>
          <p:nvPr/>
        </p:nvPicPr>
        <p:blipFill>
          <a:blip r:embed="rId2">
            <a:duotone>
              <a:prstClr val="black"/>
              <a:schemeClr val="tx2">
                <a:tint val="45000"/>
                <a:satMod val="400000"/>
              </a:schemeClr>
            </a:duotone>
          </a:blip>
          <a:stretch>
            <a:fillRect/>
          </a:stretch>
        </p:blipFill>
        <p:spPr>
          <a:xfrm>
            <a:off x="8390224" y="1463670"/>
            <a:ext cx="3567953" cy="5351930"/>
          </a:xfrm>
          <a:prstGeom prst="rect">
            <a:avLst/>
          </a:prstGeom>
        </p:spPr>
      </p:pic>
      <p:sp>
        <p:nvSpPr>
          <p:cNvPr id="16" name="Google Shape;278;p13">
            <a:extLst>
              <a:ext uri="{FF2B5EF4-FFF2-40B4-BE49-F238E27FC236}">
                <a16:creationId xmlns:a16="http://schemas.microsoft.com/office/drawing/2014/main" id="{EF793C4C-E349-CDA3-C18B-D1ACF74AD70A}"/>
              </a:ext>
            </a:extLst>
          </p:cNvPr>
          <p:cNvSpPr txBox="1">
            <a:spLocks noGrp="1"/>
          </p:cNvSpPr>
          <p:nvPr/>
        </p:nvSpPr>
        <p:spPr>
          <a:xfrm>
            <a:off x="730919" y="1674106"/>
            <a:ext cx="7259554" cy="25416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Nunito"/>
              <a:buChar char="●"/>
              <a:defRPr sz="1300" b="0" i="0" u="none" strike="noStrike" cap="none">
                <a:solidFill>
                  <a:schemeClr val="dk2"/>
                </a:solidFill>
                <a:latin typeface="Nunito"/>
                <a:ea typeface="Nunito"/>
                <a:cs typeface="Nunito"/>
                <a:sym typeface="Nunito"/>
              </a:defRPr>
            </a:lvl1pPr>
            <a:lvl2pPr marL="914400" marR="0" lvl="1"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2pPr>
            <a:lvl3pPr marL="1371600" marR="0" lvl="2"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3pPr>
            <a:lvl4pPr marL="1828800" marR="0" lvl="3"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4pPr>
            <a:lvl5pPr marL="2286000" marR="0" lvl="4"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5pPr>
            <a:lvl6pPr marL="2743200" marR="0" lvl="5"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6pPr>
            <a:lvl7pPr marL="3200400" marR="0" lvl="6"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7pPr>
            <a:lvl8pPr marL="3657600" marR="0" lvl="7"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8pPr>
            <a:lvl9pPr marL="4114800" marR="0" lvl="8"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9pPr>
          </a:lstStyle>
          <a:p>
            <a:pPr marL="0" lvl="0" indent="0" algn="l" rtl="0">
              <a:spcBef>
                <a:spcPts val="0"/>
              </a:spcBef>
              <a:spcAft>
                <a:spcPts val="0"/>
              </a:spcAft>
              <a:buNone/>
            </a:pPr>
            <a:r>
              <a:rPr lang="en-GB" sz="2400" b="1" dirty="0">
                <a:latin typeface="Times New Roman" panose="02020603050405020304" pitchFamily="18" charset="0"/>
                <a:cs typeface="Times New Roman" panose="02020603050405020304" pitchFamily="18" charset="0"/>
              </a:rPr>
              <a:t>Competitive advantage: </a:t>
            </a:r>
            <a:endParaRPr sz="2400" b="1" dirty="0">
              <a:latin typeface="Times New Roman" panose="02020603050405020304" pitchFamily="18" charset="0"/>
              <a:cs typeface="Times New Roman" panose="02020603050405020304" pitchFamily="18" charset="0"/>
            </a:endParaRPr>
          </a:p>
          <a:p>
            <a:pPr marL="0" lvl="0" indent="0" algn="l" rtl="0">
              <a:spcBef>
                <a:spcPts val="1200"/>
              </a:spcBef>
              <a:spcAft>
                <a:spcPts val="1200"/>
              </a:spcAft>
              <a:buNone/>
            </a:pPr>
            <a:r>
              <a:rPr lang="en-GB" sz="1600" dirty="0">
                <a:latin typeface="Times New Roman" panose="02020603050405020304" pitchFamily="18" charset="0"/>
                <a:cs typeface="Times New Roman" panose="02020603050405020304" pitchFamily="18" charset="0"/>
              </a:rPr>
              <a:t>Technology can help businesses develop unique products and services, or provide services faster than competitors.</a:t>
            </a:r>
            <a:endParaRPr sz="1600" dirty="0">
              <a:latin typeface="Times New Roman" panose="02020603050405020304" pitchFamily="18" charset="0"/>
              <a:cs typeface="Times New Roman" panose="02020603050405020304" pitchFamily="18" charset="0"/>
            </a:endParaRPr>
          </a:p>
        </p:txBody>
      </p:sp>
      <p:sp>
        <p:nvSpPr>
          <p:cNvPr id="17" name="Google Shape;286;p14">
            <a:extLst>
              <a:ext uri="{FF2B5EF4-FFF2-40B4-BE49-F238E27FC236}">
                <a16:creationId xmlns:a16="http://schemas.microsoft.com/office/drawing/2014/main" id="{63C77CAC-3313-AAEB-1A93-ADC689AE59CF}"/>
              </a:ext>
            </a:extLst>
          </p:cNvPr>
          <p:cNvSpPr txBox="1">
            <a:spLocks noGrp="1"/>
          </p:cNvSpPr>
          <p:nvPr/>
        </p:nvSpPr>
        <p:spPr>
          <a:xfrm>
            <a:off x="665393" y="3429000"/>
            <a:ext cx="7555390" cy="25416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Nunito"/>
              <a:buChar char="●"/>
              <a:defRPr sz="1300" b="0" i="0" u="none" strike="noStrike" cap="none">
                <a:solidFill>
                  <a:schemeClr val="dk2"/>
                </a:solidFill>
                <a:latin typeface="Nunito"/>
                <a:ea typeface="Nunito"/>
                <a:cs typeface="Nunito"/>
                <a:sym typeface="Nunito"/>
              </a:defRPr>
            </a:lvl1pPr>
            <a:lvl2pPr marL="914400" marR="0" lvl="1"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2pPr>
            <a:lvl3pPr marL="1371600" marR="0" lvl="2"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3pPr>
            <a:lvl4pPr marL="1828800" marR="0" lvl="3"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4pPr>
            <a:lvl5pPr marL="2286000" marR="0" lvl="4"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5pPr>
            <a:lvl6pPr marL="2743200" marR="0" lvl="5"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6pPr>
            <a:lvl7pPr marL="3200400" marR="0" lvl="6"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7pPr>
            <a:lvl8pPr marL="3657600" marR="0" lvl="7"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8pPr>
            <a:lvl9pPr marL="4114800" marR="0" lvl="8"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9pPr>
          </a:lstStyle>
          <a:p>
            <a:pPr marL="0" lvl="0" indent="0" algn="l" rtl="0">
              <a:spcBef>
                <a:spcPts val="0"/>
              </a:spcBef>
              <a:spcAft>
                <a:spcPts val="0"/>
              </a:spcAft>
              <a:buNone/>
            </a:pPr>
            <a:r>
              <a:rPr lang="en-GB" sz="2400" b="1" dirty="0">
                <a:latin typeface="Times New Roman" panose="02020603050405020304" pitchFamily="18" charset="0"/>
                <a:cs typeface="Times New Roman" panose="02020603050405020304" pitchFamily="18" charset="0"/>
              </a:rPr>
              <a:t>Cost savings:</a:t>
            </a:r>
            <a:endParaRPr sz="2400" b="1" dirty="0">
              <a:latin typeface="Times New Roman" panose="02020603050405020304" pitchFamily="18" charset="0"/>
              <a:cs typeface="Times New Roman" panose="02020603050405020304" pitchFamily="18" charset="0"/>
            </a:endParaRPr>
          </a:p>
          <a:p>
            <a:pPr marL="0" lvl="0" indent="0" algn="l" rtl="0">
              <a:spcBef>
                <a:spcPts val="1200"/>
              </a:spcBef>
              <a:spcAft>
                <a:spcPts val="1200"/>
              </a:spcAft>
              <a:buNone/>
            </a:pPr>
            <a:r>
              <a:rPr lang="en-GB" sz="1600" dirty="0">
                <a:latin typeface="Times New Roman" panose="02020603050405020304" pitchFamily="18" charset="0"/>
                <a:cs typeface="Times New Roman" panose="02020603050405020304" pitchFamily="18" charset="0"/>
              </a:rPr>
              <a:t>Technology can help businesses reduce costs by reducing </a:t>
            </a:r>
            <a:r>
              <a:rPr lang="en-GB" sz="1600" dirty="0" err="1">
                <a:latin typeface="Times New Roman" panose="02020603050405020304" pitchFamily="18" charset="0"/>
                <a:cs typeface="Times New Roman" panose="02020603050405020304" pitchFamily="18" charset="0"/>
              </a:rPr>
              <a:t>labor</a:t>
            </a:r>
            <a:r>
              <a:rPr lang="en-GB" sz="1600" dirty="0">
                <a:latin typeface="Times New Roman" panose="02020603050405020304" pitchFamily="18" charset="0"/>
                <a:cs typeface="Times New Roman" panose="02020603050405020304" pitchFamily="18" charset="0"/>
              </a:rPr>
              <a:t> costs and overhead. </a:t>
            </a:r>
            <a:r>
              <a:rPr lang="en-GB" sz="1600" dirty="0">
                <a:latin typeface="Times New Roman" panose="02020603050405020304" pitchFamily="18" charset="0"/>
                <a:ea typeface="Arial"/>
                <a:cs typeface="Times New Roman" panose="02020603050405020304" pitchFamily="18" charset="0"/>
                <a:sym typeface="Arial"/>
              </a:rPr>
              <a:t>Since machines are way faster than humans, certain tasks that may require an incredible amount of manual work and attention to detail can be easily accomplished with the help of technology.</a:t>
            </a:r>
            <a:endParaRPr sz="1200" dirty="0">
              <a:latin typeface="Times New Roman" panose="02020603050405020304" pitchFamily="18" charset="0"/>
              <a:ea typeface="Arial"/>
              <a:cs typeface="Times New Roman" panose="02020603050405020304" pitchFamily="18" charset="0"/>
              <a:sym typeface="Arial"/>
            </a:endParaRPr>
          </a:p>
        </p:txBody>
      </p:sp>
      <p:sp>
        <p:nvSpPr>
          <p:cNvPr id="18" name="Oval 17">
            <a:extLst>
              <a:ext uri="{FF2B5EF4-FFF2-40B4-BE49-F238E27FC236}">
                <a16:creationId xmlns:a16="http://schemas.microsoft.com/office/drawing/2014/main" id="{8184CCF8-7833-091F-9E63-A5CFDE23D180}"/>
              </a:ext>
            </a:extLst>
          </p:cNvPr>
          <p:cNvSpPr/>
          <p:nvPr/>
        </p:nvSpPr>
        <p:spPr>
          <a:xfrm>
            <a:off x="182041" y="1674106"/>
            <a:ext cx="524435" cy="523220"/>
          </a:xfrm>
          <a:prstGeom prst="ellips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35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solidFill>
                  <a:schemeClr val="bg1"/>
                </a:solidFill>
                <a:latin typeface="Berlin Sans FB Demi" panose="020E0802020502020306" pitchFamily="34" charset="0"/>
              </a:rPr>
              <a:t>3</a:t>
            </a:r>
            <a:endParaRPr lang="en-IN" sz="3600" b="1" dirty="0">
              <a:solidFill>
                <a:schemeClr val="bg1"/>
              </a:solidFill>
              <a:latin typeface="Berlin Sans FB Demi" panose="020E0802020502020306" pitchFamily="34" charset="0"/>
            </a:endParaRPr>
          </a:p>
        </p:txBody>
      </p:sp>
      <p:sp>
        <p:nvSpPr>
          <p:cNvPr id="19" name="Oval 18">
            <a:extLst>
              <a:ext uri="{FF2B5EF4-FFF2-40B4-BE49-F238E27FC236}">
                <a16:creationId xmlns:a16="http://schemas.microsoft.com/office/drawing/2014/main" id="{E43C57D0-BE17-F5EE-D353-533D1B711963}"/>
              </a:ext>
            </a:extLst>
          </p:cNvPr>
          <p:cNvSpPr/>
          <p:nvPr/>
        </p:nvSpPr>
        <p:spPr>
          <a:xfrm>
            <a:off x="116515" y="3429000"/>
            <a:ext cx="524435" cy="523220"/>
          </a:xfrm>
          <a:prstGeom prst="ellipse">
            <a:avLst/>
          </a:prstGeo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lin ang="135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solidFill>
                  <a:schemeClr val="bg1"/>
                </a:solidFill>
                <a:latin typeface="Berlin Sans FB Demi" panose="020E0802020502020306" pitchFamily="34" charset="0"/>
              </a:rPr>
              <a:t>4</a:t>
            </a:r>
            <a:endParaRPr lang="en-IN" sz="3600" b="1" dirty="0">
              <a:solidFill>
                <a:schemeClr val="bg1"/>
              </a:solidFill>
              <a:latin typeface="Berlin Sans FB Demi" panose="020E0802020502020306" pitchFamily="34" charset="0"/>
            </a:endParaRPr>
          </a:p>
        </p:txBody>
      </p:sp>
    </p:spTree>
    <p:extLst>
      <p:ext uri="{BB962C8B-B14F-4D97-AF65-F5344CB8AC3E}">
        <p14:creationId xmlns:p14="http://schemas.microsoft.com/office/powerpoint/2010/main" val="236267038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245</TotalTime>
  <Words>730</Words>
  <Application>Microsoft Office PowerPoint</Application>
  <PresentationFormat>Widescreen</PresentationFormat>
  <Paragraphs>102</Paragraphs>
  <Slides>14</Slides>
  <Notes>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14</vt:i4>
      </vt:variant>
    </vt:vector>
  </HeadingPairs>
  <TitlesOfParts>
    <vt:vector size="26" baseType="lpstr">
      <vt:lpstr>Nobile</vt:lpstr>
      <vt:lpstr>-apple-system</vt:lpstr>
      <vt:lpstr>Arial</vt:lpstr>
      <vt:lpstr>Berlin Sans FB</vt:lpstr>
      <vt:lpstr>Berlin Sans FB Demi</vt:lpstr>
      <vt:lpstr>Calibri</vt:lpstr>
      <vt:lpstr>Calibri Light</vt:lpstr>
      <vt:lpstr>Fraunces Extra Bold</vt:lpstr>
      <vt:lpstr>Maven Pro</vt:lpstr>
      <vt:lpstr>Nunito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timsr.lab2@outlook.com</dc:creator>
  <cp:lastModifiedBy>Sailee Shinde</cp:lastModifiedBy>
  <cp:revision>15</cp:revision>
  <dcterms:created xsi:type="dcterms:W3CDTF">2024-12-19T02:38:57Z</dcterms:created>
  <dcterms:modified xsi:type="dcterms:W3CDTF">2024-12-19T18:08:41Z</dcterms:modified>
</cp:coreProperties>
</file>

<file path=docProps/thumbnail.jpeg>
</file>